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6"/>
  </p:sldMasterIdLst>
  <p:notesMasterIdLst>
    <p:notesMasterId r:id="rId28"/>
  </p:notesMasterIdLst>
  <p:handoutMasterIdLst>
    <p:handoutMasterId r:id="rId29"/>
  </p:handoutMasterIdLst>
  <p:sldIdLst>
    <p:sldId id="262" r:id="rId7"/>
    <p:sldId id="532" r:id="rId8"/>
    <p:sldId id="295" r:id="rId9"/>
    <p:sldId id="454" r:id="rId10"/>
    <p:sldId id="435" r:id="rId11"/>
    <p:sldId id="560" r:id="rId12"/>
    <p:sldId id="550" r:id="rId13"/>
    <p:sldId id="552" r:id="rId14"/>
    <p:sldId id="553" r:id="rId15"/>
    <p:sldId id="540" r:id="rId16"/>
    <p:sldId id="547" r:id="rId17"/>
    <p:sldId id="561" r:id="rId18"/>
    <p:sldId id="555" r:id="rId19"/>
    <p:sldId id="565" r:id="rId20"/>
    <p:sldId id="566" r:id="rId21"/>
    <p:sldId id="554" r:id="rId22"/>
    <p:sldId id="562" r:id="rId23"/>
    <p:sldId id="563" r:id="rId24"/>
    <p:sldId id="564" r:id="rId25"/>
    <p:sldId id="567" r:id="rId26"/>
    <p:sldId id="514" r:id="rId27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9">
          <p15:clr>
            <a:srgbClr val="A4A3A4"/>
          </p15:clr>
        </p15:guide>
        <p15:guide id="2" orient="horz" pos="459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896">
          <p15:clr>
            <a:srgbClr val="A4A3A4"/>
          </p15:clr>
        </p15:guide>
        <p15:guide id="5" orient="horz" pos="560">
          <p15:clr>
            <a:srgbClr val="A4A3A4"/>
          </p15:clr>
        </p15:guide>
        <p15:guide id="6" pos="7448">
          <p15:clr>
            <a:srgbClr val="A4A3A4"/>
          </p15:clr>
        </p15:guide>
        <p15:guide id="7" pos="226">
          <p15:clr>
            <a:srgbClr val="A4A3A4"/>
          </p15:clr>
        </p15:guide>
        <p15:guide id="8" pos="3843">
          <p15:clr>
            <a:srgbClr val="A4A3A4"/>
          </p15:clr>
        </p15:guide>
        <p15:guide id="9" orient="horz" pos="731" userDrawn="1">
          <p15:clr>
            <a:srgbClr val="A4A3A4"/>
          </p15:clr>
        </p15:guide>
        <p15:guide id="10" orient="horz" pos="232" userDrawn="1">
          <p15:clr>
            <a:srgbClr val="A4A3A4"/>
          </p15:clr>
        </p15:guide>
        <p15:guide id="11" orient="horz" pos="2863" userDrawn="1">
          <p15:clr>
            <a:srgbClr val="A4A3A4"/>
          </p15:clr>
        </p15:guide>
        <p15:guide id="12" orient="horz" pos="3249" userDrawn="1">
          <p15:clr>
            <a:srgbClr val="A4A3A4"/>
          </p15:clr>
        </p15:guide>
        <p15:guide id="13" orient="horz" pos="2591" userDrawn="1">
          <p15:clr>
            <a:srgbClr val="A4A3A4"/>
          </p15:clr>
        </p15:guide>
        <p15:guide id="14" pos="5087" userDrawn="1">
          <p15:clr>
            <a:srgbClr val="A4A3A4"/>
          </p15:clr>
        </p15:guide>
        <p15:guide id="15" pos="2615" userDrawn="1">
          <p15:clr>
            <a:srgbClr val="A4A3A4"/>
          </p15:clr>
        </p15:guide>
        <p15:guide id="16" pos="2366" userDrawn="1">
          <p15:clr>
            <a:srgbClr val="A4A3A4"/>
          </p15:clr>
        </p15:guide>
        <p15:guide id="17" pos="53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D53"/>
    <a:srgbClr val="24246C"/>
    <a:srgbClr val="5B5A5A"/>
    <a:srgbClr val="F6A548"/>
    <a:srgbClr val="C4DCF1"/>
    <a:srgbClr val="1A2674"/>
    <a:srgbClr val="04276E"/>
    <a:srgbClr val="57666D"/>
    <a:srgbClr val="F7A64A"/>
    <a:srgbClr val="D3E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59" autoAdjust="0"/>
    <p:restoredTop sz="96257" autoAdjust="0"/>
  </p:normalViewPr>
  <p:slideViewPr>
    <p:cSldViewPr snapToGrid="0">
      <p:cViewPr varScale="1">
        <p:scale>
          <a:sx n="101" d="100"/>
          <a:sy n="101" d="100"/>
        </p:scale>
        <p:origin x="150" y="312"/>
      </p:cViewPr>
      <p:guideLst>
        <p:guide orient="horz" pos="3999"/>
        <p:guide orient="horz" pos="459"/>
        <p:guide orient="horz" pos="2160"/>
        <p:guide orient="horz" pos="896"/>
        <p:guide orient="horz" pos="560"/>
        <p:guide pos="7448"/>
        <p:guide pos="226"/>
        <p:guide pos="3843"/>
        <p:guide orient="horz" pos="731"/>
        <p:guide orient="horz" pos="232"/>
        <p:guide orient="horz" pos="2863"/>
        <p:guide orient="horz" pos="3249"/>
        <p:guide orient="horz" pos="2591"/>
        <p:guide pos="5087"/>
        <p:guide pos="2615"/>
        <p:guide pos="2366"/>
        <p:guide pos="531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408"/>
    </p:cViewPr>
  </p:sorterViewPr>
  <p:notesViewPr>
    <p:cSldViewPr snapToGrid="0">
      <p:cViewPr varScale="1">
        <p:scale>
          <a:sx n="76" d="100"/>
          <a:sy n="76" d="100"/>
        </p:scale>
        <p:origin x="250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3FE7-1668-4819-BE6C-CCF7EFF03D34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33F9-A354-4501-B02F-AD1F0BBAE6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13A4-45F6-4281-AE36-5A4ED4B157C0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DEF20-71F5-4D74-9E79-FBC08DAD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069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894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49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emf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12" Type="http://schemas.openxmlformats.org/officeDocument/2006/relationships/image" Target="../media/image13.emf"/><Relationship Id="rId17" Type="http://schemas.openxmlformats.org/officeDocument/2006/relationships/image" Target="../media/image18.emf"/><Relationship Id="rId2" Type="http://schemas.openxmlformats.org/officeDocument/2006/relationships/image" Target="../media/image3.emf"/><Relationship Id="rId16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44D18B-AD6A-4D56-9647-F2F538B0AD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410" b="15437"/>
          <a:stretch/>
        </p:blipFill>
        <p:spPr>
          <a:xfrm>
            <a:off x="0" y="735709"/>
            <a:ext cx="6446372" cy="612229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2DB0881-4091-45BB-A676-DC6AA933B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3374" b="40476"/>
          <a:stretch/>
        </p:blipFill>
        <p:spPr>
          <a:xfrm>
            <a:off x="9324887" y="4280673"/>
            <a:ext cx="2867113" cy="25773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78F9324-0940-4AFF-A454-9C48DDEDE0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" y="3774567"/>
            <a:ext cx="2294168" cy="224045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20034-F34D-4A92-8CFB-6498999FC3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0800000">
            <a:off x="46167" y="1803090"/>
            <a:ext cx="4512917" cy="4491821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3924D4F2-23BE-4A25-B8B0-CA855EE15D3A}"/>
              </a:ext>
            </a:extLst>
          </p:cNvPr>
          <p:cNvSpPr/>
          <p:nvPr userDrawn="1"/>
        </p:nvSpPr>
        <p:spPr>
          <a:xfrm>
            <a:off x="259842" y="2304007"/>
            <a:ext cx="809555" cy="809555"/>
          </a:xfrm>
          <a:prstGeom prst="ellipse">
            <a:avLst/>
          </a:prstGeom>
          <a:solidFill>
            <a:srgbClr val="F5A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2800" dirty="0"/>
          </a:p>
        </p:txBody>
      </p:sp>
      <p:pic>
        <p:nvPicPr>
          <p:cNvPr id="11" name="Grafik 10" descr="Ein Bild, das Person, Himmel, Mann, Foto enthält.&#10;&#10;Mit sehr hoher Zuverlässigkeit generierte Beschreibung">
            <a:extLst>
              <a:ext uri="{FF2B5EF4-FFF2-40B4-BE49-F238E27FC236}">
                <a16:creationId xmlns:a16="http://schemas.microsoft.com/office/drawing/2014/main" id="{D6FE4938-2C56-44D6-BA38-3BE0DA974A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5" y="735709"/>
            <a:ext cx="1133666" cy="1149521"/>
          </a:xfrm>
          <a:prstGeom prst="rect">
            <a:avLst/>
          </a:prstGeom>
        </p:spPr>
      </p:pic>
      <p:pic>
        <p:nvPicPr>
          <p:cNvPr id="12" name="Grafik 11" descr="Ein Bild, das Person, Mann, Himmel enthält.&#10;&#10;Mit sehr hoher Zuverlässigkeit generierte Beschreibung">
            <a:extLst>
              <a:ext uri="{FF2B5EF4-FFF2-40B4-BE49-F238E27FC236}">
                <a16:creationId xmlns:a16="http://schemas.microsoft.com/office/drawing/2014/main" id="{4852DBC8-ECC1-4183-9D79-020BE29953C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66" y="1469527"/>
            <a:ext cx="1526990" cy="1506072"/>
          </a:xfrm>
          <a:prstGeom prst="rect">
            <a:avLst/>
          </a:prstGeom>
        </p:spPr>
      </p:pic>
      <p:pic>
        <p:nvPicPr>
          <p:cNvPr id="13" name="Grafik 12" descr="Ein Bild, das Person, draußen, Mann, sitzend enthält.&#10;&#10;Mit hoher Zuverlässigkeit generierte Beschreibung">
            <a:extLst>
              <a:ext uri="{FF2B5EF4-FFF2-40B4-BE49-F238E27FC236}">
                <a16:creationId xmlns:a16="http://schemas.microsoft.com/office/drawing/2014/main" id="{B2607904-E9F9-4F46-80D3-3F11E7C8AAB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67" y="4863198"/>
            <a:ext cx="928564" cy="928564"/>
          </a:xfrm>
          <a:prstGeom prst="rect">
            <a:avLst/>
          </a:prstGeom>
        </p:spPr>
      </p:pic>
      <p:pic>
        <p:nvPicPr>
          <p:cNvPr id="14" name="Grafik 13" descr="Ein Bild, das Person, Himmel, Mann enthält.&#10;&#10;Mit sehr hoher Zuverlässigkeit generierte Beschreibung">
            <a:extLst>
              <a:ext uri="{FF2B5EF4-FFF2-40B4-BE49-F238E27FC236}">
                <a16:creationId xmlns:a16="http://schemas.microsoft.com/office/drawing/2014/main" id="{E83EE4C1-4951-4DD7-B8AE-A73D859C5C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73" y="5209386"/>
            <a:ext cx="1210733" cy="12024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F64D353-2332-4DCA-9C21-99E176F96B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4" y="368300"/>
            <a:ext cx="1264502" cy="1273104"/>
          </a:xfrm>
          <a:prstGeom prst="rect">
            <a:avLst/>
          </a:prstGeom>
        </p:spPr>
      </p:pic>
      <p:pic>
        <p:nvPicPr>
          <p:cNvPr id="16" name="Grafik 15" descr="Ein Bild, das Person, Mann, Tisch, drinnen enthält.&#10;&#10;Mit hoher Zuverlässigkeit generierte Beschreibung">
            <a:extLst>
              <a:ext uri="{FF2B5EF4-FFF2-40B4-BE49-F238E27FC236}">
                <a16:creationId xmlns:a16="http://schemas.microsoft.com/office/drawing/2014/main" id="{DF57A9F3-54E7-4BE6-A168-FFBBEF3067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53" y="5583119"/>
            <a:ext cx="1122451" cy="1092318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EBC2AF0F-387B-46DE-96BF-32F58A708A2B}"/>
              </a:ext>
            </a:extLst>
          </p:cNvPr>
          <p:cNvSpPr/>
          <p:nvPr userDrawn="1"/>
        </p:nvSpPr>
        <p:spPr>
          <a:xfrm>
            <a:off x="5393267" y="3074422"/>
            <a:ext cx="1164523" cy="1110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FDD279-FA3C-4986-A035-3FAF200621B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998866" y="4128608"/>
            <a:ext cx="320218" cy="3204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AC4171-6FB4-433B-A492-7122260C31E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1608" y="547139"/>
            <a:ext cx="320218" cy="32046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BF7D258-2A36-49EE-89B0-56BCE8297F3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819687" y="6027948"/>
            <a:ext cx="320218" cy="32046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D3B46AA-023A-45A1-9826-A3DF8926102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26859" y="5873710"/>
            <a:ext cx="320218" cy="32046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1045E25-8375-4585-9DA9-525D518C5A5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502207" y="1017525"/>
            <a:ext cx="451653" cy="452002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176D2285-35CE-4337-AB08-E3C9C06958F1}"/>
              </a:ext>
            </a:extLst>
          </p:cNvPr>
          <p:cNvSpPr/>
          <p:nvPr userDrawn="1"/>
        </p:nvSpPr>
        <p:spPr>
          <a:xfrm>
            <a:off x="3926966" y="3144740"/>
            <a:ext cx="1164523" cy="669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4C0F222-91A7-44ED-AB5D-DCC36A850EF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231671" y="1885230"/>
            <a:ext cx="6538571" cy="21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51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5845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 marL="0" indent="0" algn="l">
              <a:buFont typeface="Arial"/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Grafik einfügen (31,85 x 13,6 cm)</a:t>
            </a:r>
          </a:p>
        </p:txBody>
      </p:sp>
    </p:spTree>
    <p:extLst>
      <p:ext uri="{BB962C8B-B14F-4D97-AF65-F5344CB8AC3E}">
        <p14:creationId xmlns:p14="http://schemas.microsoft.com/office/powerpoint/2010/main" val="3978517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440000"/>
            <a:ext cx="3619500" cy="4896000"/>
          </a:xfrm>
          <a:ln>
            <a:noFill/>
          </a:ln>
        </p:spPr>
        <p:txBody>
          <a:bodyPr anchor="ctr" anchorCtr="0"/>
          <a:lstStyle>
            <a:lvl1pPr marL="0" indent="0" algn="ctr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de-DE" dirty="0" err="1"/>
              <a:t>Testimonial</a:t>
            </a:r>
            <a:r>
              <a:rPr lang="de-DE" dirty="0"/>
              <a:t> durch Klicken auf Icon hinzufügen. Du findest das passende </a:t>
            </a:r>
            <a:r>
              <a:rPr lang="de-DE" dirty="0" err="1"/>
              <a:t>Testimonial</a:t>
            </a:r>
            <a:r>
              <a:rPr lang="de-DE" dirty="0"/>
              <a:t> im Ordner </a:t>
            </a:r>
            <a:r>
              <a:rPr lang="en-US" dirty="0"/>
              <a:t>„CC </a:t>
            </a:r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Grafiken</a:t>
            </a:r>
            <a:r>
              <a:rPr lang="en-US" dirty="0"/>
              <a:t> -&gt; Testimonials -&gt; Left“.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idx="1"/>
          </p:nvPr>
        </p:nvSpPr>
        <p:spPr>
          <a:xfrm>
            <a:off x="4191000" y="1440000"/>
            <a:ext cx="7635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346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41"/>
          <p:cNvCxnSpPr/>
          <p:nvPr userDrawn="1"/>
        </p:nvCxnSpPr>
        <p:spPr bwMode="auto">
          <a:xfrm flipH="1">
            <a:off x="3169710" y="5613282"/>
            <a:ext cx="4201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42"/>
          <p:cNvCxnSpPr/>
          <p:nvPr userDrawn="1"/>
        </p:nvCxnSpPr>
        <p:spPr bwMode="auto">
          <a:xfrm flipH="1">
            <a:off x="7289800" y="5613282"/>
            <a:ext cx="1761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43"/>
          <p:cNvCxnSpPr/>
          <p:nvPr userDrawn="1"/>
        </p:nvCxnSpPr>
        <p:spPr bwMode="auto">
          <a:xfrm flipH="1">
            <a:off x="8627533" y="3251082"/>
            <a:ext cx="4233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44"/>
          <p:cNvCxnSpPr/>
          <p:nvPr userDrawn="1"/>
        </p:nvCxnSpPr>
        <p:spPr bwMode="auto">
          <a:xfrm flipH="1">
            <a:off x="3169711" y="3251082"/>
            <a:ext cx="5217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Bild 58" descr="Kreise_3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79" y="1447801"/>
            <a:ext cx="4925568" cy="4898136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358775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58775" y="5018813"/>
            <a:ext cx="2700000" cy="10596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br>
              <a:rPr lang="de-DE" sz="1400" noProof="1">
                <a:solidFill>
                  <a:schemeClr val="tx1"/>
                </a:solidFill>
                <a:latin typeface="Calibri Light"/>
                <a:cs typeface="Calibri Light"/>
              </a:rPr>
            </a:b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9123700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9123700" y="50188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73" y="300146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306000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05999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5842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15842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825233" y="346486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25232" y="511664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965529" y="5318811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7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41444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29" name="Bild 6" descr="Kreise_1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450277"/>
            <a:ext cx="7872984" cy="4898136"/>
          </a:xfrm>
          <a:prstGeom prst="rect">
            <a:avLst/>
          </a:prstGeom>
        </p:spPr>
      </p:pic>
      <p:sp>
        <p:nvSpPr>
          <p:cNvPr id="3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25609" y="3785799"/>
            <a:ext cx="1688073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63746" y="3785799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680347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4" name="Ellipse 23"/>
          <p:cNvSpPr/>
          <p:nvPr userDrawn="1"/>
        </p:nvSpPr>
        <p:spPr>
          <a:xfrm>
            <a:off x="4861008" y="3529114"/>
            <a:ext cx="1331561" cy="13070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 rotWithShape="1">
          <a:blip r:embed="rId2"/>
          <a:srcRect t="1" b="39535"/>
          <a:stretch/>
        </p:blipFill>
        <p:spPr>
          <a:xfrm>
            <a:off x="3707176" y="3826262"/>
            <a:ext cx="3639223" cy="720000"/>
          </a:xfrm>
          <a:prstGeom prst="rect">
            <a:avLst/>
          </a:prstGeom>
        </p:spPr>
      </p:pic>
      <p:cxnSp>
        <p:nvCxnSpPr>
          <p:cNvPr id="26" name="Gerader Verbinder 25"/>
          <p:cNvCxnSpPr>
            <a:cxnSpLocks/>
          </p:cNvCxnSpPr>
          <p:nvPr userDrawn="1"/>
        </p:nvCxnSpPr>
        <p:spPr>
          <a:xfrm>
            <a:off x="3812174" y="1972059"/>
            <a:ext cx="1226261" cy="15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cxnSpLocks/>
          </p:cNvCxnSpPr>
          <p:nvPr userDrawn="1"/>
        </p:nvCxnSpPr>
        <p:spPr>
          <a:xfrm>
            <a:off x="6186380" y="4714083"/>
            <a:ext cx="2001858" cy="105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 userDrawn="1"/>
        </p:nvCxnSpPr>
        <p:spPr>
          <a:xfrm flipH="1">
            <a:off x="6296688" y="3690193"/>
            <a:ext cx="1709885" cy="3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cxnSpLocks/>
          </p:cNvCxnSpPr>
          <p:nvPr userDrawn="1"/>
        </p:nvCxnSpPr>
        <p:spPr>
          <a:xfrm>
            <a:off x="3637124" y="3158419"/>
            <a:ext cx="1155468" cy="54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cxnSpLocks/>
          </p:cNvCxnSpPr>
          <p:nvPr userDrawn="1"/>
        </p:nvCxnSpPr>
        <p:spPr>
          <a:xfrm flipH="1">
            <a:off x="5909320" y="1810288"/>
            <a:ext cx="1369581" cy="1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cxnSpLocks/>
          </p:cNvCxnSpPr>
          <p:nvPr userDrawn="1"/>
        </p:nvCxnSpPr>
        <p:spPr>
          <a:xfrm flipH="1">
            <a:off x="5475896" y="2629028"/>
            <a:ext cx="10322" cy="72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cxnSpLocks/>
          </p:cNvCxnSpPr>
          <p:nvPr userDrawn="1"/>
        </p:nvCxnSpPr>
        <p:spPr>
          <a:xfrm flipH="1">
            <a:off x="6192265" y="2999406"/>
            <a:ext cx="860976" cy="67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cxnSpLocks/>
          </p:cNvCxnSpPr>
          <p:nvPr userDrawn="1"/>
        </p:nvCxnSpPr>
        <p:spPr>
          <a:xfrm>
            <a:off x="4074102" y="3924717"/>
            <a:ext cx="682055" cy="8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cxnSpLocks/>
          </p:cNvCxnSpPr>
          <p:nvPr userDrawn="1"/>
        </p:nvCxnSpPr>
        <p:spPr>
          <a:xfrm flipV="1">
            <a:off x="3425328" y="4397877"/>
            <a:ext cx="1330829" cy="30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cxnSpLocks/>
          </p:cNvCxnSpPr>
          <p:nvPr userDrawn="1"/>
        </p:nvCxnSpPr>
        <p:spPr>
          <a:xfrm flipH="1" flipV="1">
            <a:off x="5830926" y="4945517"/>
            <a:ext cx="355455" cy="4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cxnSpLocks/>
          </p:cNvCxnSpPr>
          <p:nvPr userDrawn="1"/>
        </p:nvCxnSpPr>
        <p:spPr>
          <a:xfrm>
            <a:off x="6297420" y="4274189"/>
            <a:ext cx="1153830" cy="2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261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Ecken des Rechtecks auf der gleichen Seite abrunden 24"/>
          <p:cNvSpPr/>
          <p:nvPr userDrawn="1"/>
        </p:nvSpPr>
        <p:spPr bwMode="auto">
          <a:xfrm>
            <a:off x="358775" y="4399438"/>
            <a:ext cx="11464925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eaLnBrk="0" hangingPunct="0"/>
            <a:endParaRPr lang="de-DE" sz="1200" noProof="1">
              <a:solidFill>
                <a:srgbClr val="04276E"/>
              </a:solidFill>
              <a:latin typeface="Calibri Light"/>
              <a:cs typeface="Calibri Light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3587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pPr>
              <a:spcBef>
                <a:spcPct val="25000"/>
              </a:spcBef>
            </a:pPr>
            <a:endParaRPr lang="de-DE" sz="12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0" name="Ecken des Rechtecks auf der gleichen Seite abrunden 26"/>
          <p:cNvSpPr/>
          <p:nvPr userDrawn="1"/>
        </p:nvSpPr>
        <p:spPr bwMode="auto">
          <a:xfrm>
            <a:off x="35877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alibri Light"/>
              <a:cs typeface="Calibri Light"/>
            </a:endParaRPr>
          </a:p>
        </p:txBody>
      </p:sp>
      <p:cxnSp>
        <p:nvCxnSpPr>
          <p:cNvPr id="11" name="Gerade Verbindung 36"/>
          <p:cNvCxnSpPr>
            <a:stCxn id="16" idx="2"/>
            <a:endCxn id="10" idx="0"/>
          </p:cNvCxnSpPr>
          <p:nvPr userDrawn="1"/>
        </p:nvCxnSpPr>
        <p:spPr bwMode="auto">
          <a:xfrm flipH="1">
            <a:off x="2079625" y="2856944"/>
            <a:ext cx="8023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uppierung 37"/>
          <p:cNvGrpSpPr/>
          <p:nvPr userDrawn="1"/>
        </p:nvGrpSpPr>
        <p:grpSpPr>
          <a:xfrm rot="5400000">
            <a:off x="11411393" y="4553160"/>
            <a:ext cx="244197" cy="123683"/>
            <a:chOff x="4648201" y="2038350"/>
            <a:chExt cx="383204" cy="194088"/>
          </a:xfrm>
        </p:grpSpPr>
        <p:cxnSp>
          <p:nvCxnSpPr>
            <p:cNvPr id="13" name="Gerade Verbindung 38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Ecken des Rechtecks auf der gleichen Seite abrunden 40"/>
          <p:cNvSpPr/>
          <p:nvPr userDrawn="1"/>
        </p:nvSpPr>
        <p:spPr bwMode="auto">
          <a:xfrm>
            <a:off x="10102850" y="2646838"/>
            <a:ext cx="1720850" cy="420212"/>
          </a:xfrm>
          <a:prstGeom prst="round2SameRect">
            <a:avLst>
              <a:gd name="adj1" fmla="val 5641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Light"/>
              <a:cs typeface="Calibri Light"/>
            </a:endParaRPr>
          </a:p>
        </p:txBody>
      </p:sp>
      <p:sp>
        <p:nvSpPr>
          <p:cNvPr id="17" name="Ecken des Rechtecks auf der gleichen Seite abrunden 92"/>
          <p:cNvSpPr/>
          <p:nvPr userDrawn="1"/>
        </p:nvSpPr>
        <p:spPr bwMode="auto">
          <a:xfrm>
            <a:off x="230759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8" name="Ecken des Rechtecks auf der gleichen Seite abrunden 93"/>
          <p:cNvSpPr/>
          <p:nvPr userDrawn="1"/>
        </p:nvSpPr>
        <p:spPr bwMode="auto">
          <a:xfrm>
            <a:off x="425640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9" name="Ecken des Rechtecks auf der gleichen Seite abrunden 94"/>
          <p:cNvSpPr/>
          <p:nvPr userDrawn="1"/>
        </p:nvSpPr>
        <p:spPr bwMode="auto">
          <a:xfrm>
            <a:off x="620522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20" name="Ecken des Rechtecks auf der gleichen Seite abrunden 95"/>
          <p:cNvSpPr/>
          <p:nvPr userDrawn="1"/>
        </p:nvSpPr>
        <p:spPr bwMode="auto">
          <a:xfrm>
            <a:off x="815403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grpSp>
        <p:nvGrpSpPr>
          <p:cNvPr id="21" name="Gruppierung 96"/>
          <p:cNvGrpSpPr/>
          <p:nvPr userDrawn="1"/>
        </p:nvGrpSpPr>
        <p:grpSpPr>
          <a:xfrm rot="5400000">
            <a:off x="554667" y="4553160"/>
            <a:ext cx="244197" cy="123683"/>
            <a:chOff x="4648201" y="2038350"/>
            <a:chExt cx="383204" cy="194088"/>
          </a:xfrm>
        </p:grpSpPr>
        <p:cxnSp>
          <p:nvCxnSpPr>
            <p:cNvPr id="22" name="Gerade Verbindung 97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98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Rechteck 23"/>
          <p:cNvSpPr/>
          <p:nvPr userDrawn="1"/>
        </p:nvSpPr>
        <p:spPr>
          <a:xfrm>
            <a:off x="23076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5" name="Rechteck 24"/>
          <p:cNvSpPr/>
          <p:nvPr userDrawn="1"/>
        </p:nvSpPr>
        <p:spPr>
          <a:xfrm>
            <a:off x="425642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6" name="Rechteck 25"/>
          <p:cNvSpPr/>
          <p:nvPr userDrawn="1"/>
        </p:nvSpPr>
        <p:spPr>
          <a:xfrm>
            <a:off x="620525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7" name="Rechteck 26"/>
          <p:cNvSpPr/>
          <p:nvPr userDrawn="1"/>
        </p:nvSpPr>
        <p:spPr>
          <a:xfrm>
            <a:off x="81540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2" name="Rechteck 31"/>
          <p:cNvSpPr/>
          <p:nvPr userDrawn="1"/>
        </p:nvSpPr>
        <p:spPr>
          <a:xfrm>
            <a:off x="101029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302103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55658" y="26468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421572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370387" y="2631055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8268017" y="2645720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37666" y="43994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0233931" y="265642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55638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9" hasCustomPrompt="1"/>
          </p:nvPr>
        </p:nvSpPr>
        <p:spPr>
          <a:xfrm>
            <a:off x="242157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2" name="Textplatzhalter 8"/>
          <p:cNvSpPr>
            <a:spLocks noGrp="1"/>
          </p:cNvSpPr>
          <p:nvPr>
            <p:ph type="body" sz="quarter" idx="30" hasCustomPrompt="1"/>
          </p:nvPr>
        </p:nvSpPr>
        <p:spPr>
          <a:xfrm>
            <a:off x="4370386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3" name="Textplatzhalt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0210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32" hasCustomPrompt="1"/>
          </p:nvPr>
        </p:nvSpPr>
        <p:spPr>
          <a:xfrm>
            <a:off x="8268017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5" name="Textplatzhalter 8"/>
          <p:cNvSpPr>
            <a:spLocks noGrp="1"/>
          </p:cNvSpPr>
          <p:nvPr>
            <p:ph type="body" sz="quarter" idx="33" hasCustomPrompt="1"/>
          </p:nvPr>
        </p:nvSpPr>
        <p:spPr>
          <a:xfrm>
            <a:off x="10233930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2526340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-/Referenz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01334" y="157460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01334" y="227580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01334" y="2977005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201334" y="3678207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201334" y="4379409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01334" y="508061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2201334" y="578181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cxnSp>
        <p:nvCxnSpPr>
          <p:cNvPr id="3" name="Gerade Verbindung 2"/>
          <p:cNvCxnSpPr/>
          <p:nvPr userDrawn="1"/>
        </p:nvCxnSpPr>
        <p:spPr>
          <a:xfrm>
            <a:off x="360000" y="144000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60000" y="6348413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360000" y="214120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360000" y="2842404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60000" y="3543606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60000" y="4244808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360000" y="494601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360000" y="564721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360000" y="150260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2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360000" y="220380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3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360000" y="2905005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360000" y="3606207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5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60000" y="4307409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6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360000" y="500861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7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360000" y="570981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</p:spTree>
    <p:extLst>
      <p:ext uri="{BB962C8B-B14F-4D97-AF65-F5344CB8AC3E}">
        <p14:creationId xmlns:p14="http://schemas.microsoft.com/office/powerpoint/2010/main" val="3092308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WordArt 2"/>
          <p:cNvSpPr>
            <a:spLocks noChangeArrowheads="1" noChangeShapeType="1" noTextEdit="1"/>
          </p:cNvSpPr>
          <p:nvPr userDrawn="1"/>
        </p:nvSpPr>
        <p:spPr bwMode="gray">
          <a:xfrm rot="432278">
            <a:off x="5280631" y="1727197"/>
            <a:ext cx="1562554" cy="25604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BED054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8" name="WordArt 5"/>
          <p:cNvSpPr>
            <a:spLocks noChangeArrowheads="1" noChangeShapeType="1" noTextEdit="1"/>
          </p:cNvSpPr>
          <p:nvPr userDrawn="1"/>
        </p:nvSpPr>
        <p:spPr bwMode="gray">
          <a:xfrm rot="21143795">
            <a:off x="4257014" y="3077435"/>
            <a:ext cx="1187390" cy="194709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5A748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11" name="WordArt 6"/>
          <p:cNvSpPr>
            <a:spLocks noChangeArrowheads="1" noChangeShapeType="1" noTextEdit="1"/>
          </p:cNvSpPr>
          <p:nvPr userDrawn="1"/>
        </p:nvSpPr>
        <p:spPr bwMode="gray">
          <a:xfrm>
            <a:off x="5267091" y="2528168"/>
            <a:ext cx="2337265" cy="351902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C4DCF1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9307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716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0427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7840" y="2203450"/>
            <a:ext cx="881024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581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1735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7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00175" y="465667"/>
            <a:ext cx="3798000" cy="1227600"/>
          </a:xfr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 marL="0" indent="0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 sz="100">
                <a:noFill/>
              </a:defRPr>
            </a:lvl2pPr>
            <a:lvl3pPr marL="914400" indent="0">
              <a:buFontTx/>
              <a:buNone/>
              <a:defRPr sz="100">
                <a:noFill/>
              </a:defRPr>
            </a:lvl3pPr>
            <a:lvl4pPr marL="1371600" indent="0">
              <a:buFontTx/>
              <a:buNone/>
              <a:defRPr sz="100">
                <a:noFill/>
              </a:defRPr>
            </a:lvl4pPr>
            <a:lvl5pPr marL="1828800" indent="0">
              <a:buFontTx/>
              <a:buNone/>
              <a:defRPr sz="100">
                <a:noFill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52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2000" y="1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1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0" y="2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972000" y="30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0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72000" y="36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36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2000" y="42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2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72000" y="4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4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72000" y="5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5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36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1368000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 hasCustomPrompt="1"/>
          </p:nvPr>
        </p:nvSpPr>
        <p:spPr>
          <a:xfrm>
            <a:off x="9096167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 hasCustomPrompt="1"/>
          </p:nvPr>
        </p:nvSpPr>
        <p:spPr>
          <a:xfrm>
            <a:off x="5236317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 hasCustomPrompt="1"/>
          </p:nvPr>
        </p:nvSpPr>
        <p:spPr>
          <a:xfrm>
            <a:off x="1368000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 hasCustomPrompt="1"/>
          </p:nvPr>
        </p:nvSpPr>
        <p:spPr>
          <a:xfrm>
            <a:off x="9096167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 hasCustomPrompt="1"/>
          </p:nvPr>
        </p:nvSpPr>
        <p:spPr>
          <a:xfrm>
            <a:off x="5236317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32775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1368000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/>
          </p:nvPr>
        </p:nvSpPr>
        <p:spPr>
          <a:xfrm>
            <a:off x="909616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523631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/>
          </p:nvPr>
        </p:nvSpPr>
        <p:spPr>
          <a:xfrm>
            <a:off x="1368000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/>
          </p:nvPr>
        </p:nvSpPr>
        <p:spPr>
          <a:xfrm>
            <a:off x="909616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/>
          </p:nvPr>
        </p:nvSpPr>
        <p:spPr>
          <a:xfrm>
            <a:off x="523631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2554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0" y="894413"/>
            <a:ext cx="6098400" cy="5454000"/>
          </a:xfrm>
          <a:solidFill>
            <a:schemeClr val="bg1">
              <a:alpha val="65000"/>
            </a:schemeClr>
          </a:solidFill>
        </p:spPr>
        <p:txBody>
          <a:bodyPr lIns="360000" rIns="360000" bIns="324000"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60000"/>
            <a:ext cx="5739175" cy="365600"/>
          </a:xfrm>
        </p:spPr>
        <p:txBody>
          <a:bodyPr rIns="360000" anchor="t" anchorCtr="0">
            <a:sp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158191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890588"/>
            <a:ext cx="6099175" cy="1057447"/>
          </a:xfrm>
          <a:solidFill>
            <a:schemeClr val="bg1">
              <a:alpha val="65000"/>
            </a:schemeClr>
          </a:solidFill>
        </p:spPr>
        <p:txBody>
          <a:bodyPr wrap="square" lIns="360000" tIns="360000" rIns="360000" bIns="324000" anchor="t" anchorCtr="0">
            <a:sp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1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Headline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466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31D53"/>
              </a:solidFill>
            </a:endParaRPr>
          </a:p>
        </p:txBody>
      </p:sp>
      <p:sp>
        <p:nvSpPr>
          <p:cNvPr id="8" name="Datumsplatzhalter 2"/>
          <p:cNvSpPr txBox="1">
            <a:spLocks/>
          </p:cNvSpPr>
          <p:nvPr userDrawn="1"/>
        </p:nvSpPr>
        <p:spPr>
          <a:xfrm>
            <a:off x="360000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COSMO CONSULT-Gruppe</a:t>
            </a:r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4DD4CFA6-A402-45BF-8B96-592F0058FB7A}"/>
              </a:ext>
            </a:extLst>
          </p:cNvPr>
          <p:cNvSpPr txBox="1">
            <a:spLocks/>
          </p:cNvSpPr>
          <p:nvPr userDrawn="1"/>
        </p:nvSpPr>
        <p:spPr>
          <a:xfrm>
            <a:off x="9088802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0AFA3-5DC4-47F0-B10D-7AB777727F00}" type="slidenum">
              <a:rPr lang="de-DE" smtClean="0">
                <a:solidFill>
                  <a:schemeClr val="accent6">
                    <a:lumMod val="75000"/>
                  </a:schemeClr>
                </a:solidFill>
              </a:rPr>
              <a:pPr algn="r"/>
              <a:t>‹Nr.›</a:t>
            </a:fld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30" r:id="rId2"/>
    <p:sldLayoutId id="2147483649" r:id="rId3"/>
    <p:sldLayoutId id="2147483706" r:id="rId4"/>
    <p:sldLayoutId id="2147483685" r:id="rId5"/>
    <p:sldLayoutId id="2147483689" r:id="rId6"/>
    <p:sldLayoutId id="2147483729" r:id="rId7"/>
    <p:sldLayoutId id="2147483654" r:id="rId8"/>
    <p:sldLayoutId id="2147483692" r:id="rId9"/>
    <p:sldLayoutId id="2147483650" r:id="rId10"/>
    <p:sldLayoutId id="2147483690" r:id="rId11"/>
    <p:sldLayoutId id="2147483679" r:id="rId12"/>
    <p:sldLayoutId id="2147483702" r:id="rId13"/>
    <p:sldLayoutId id="2147483703" r:id="rId14"/>
    <p:sldLayoutId id="2147483705" r:id="rId15"/>
    <p:sldLayoutId id="2147483704" r:id="rId16"/>
    <p:sldLayoutId id="2147483691" r:id="rId17"/>
    <p:sldLayoutId id="2147483693" r:id="rId18"/>
    <p:sldLayoutId id="2147483696" r:id="rId19"/>
    <p:sldLayoutId id="214748371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cap="none" baseline="0">
          <a:solidFill>
            <a:srgbClr val="24246C"/>
          </a:solidFill>
          <a:latin typeface="Calibri Light"/>
          <a:ea typeface="+mj-ea"/>
          <a:cs typeface="Calibri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5A748"/>
        </a:buClr>
        <a:buSzPct val="100000"/>
        <a:buFontTx/>
        <a:buBlip>
          <a:blip r:embed="rId22"/>
        </a:buBlip>
        <a:defRPr sz="18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4276E"/>
        </a:buClr>
        <a:buFontTx/>
        <a:buBlip>
          <a:blip r:embed="rId23"/>
        </a:buBlip>
        <a:defRPr sz="16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4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freddyk/2018/03/22/navcontainerhelper-setup-cside-development-environment-with-source-code-management/" TargetMode="External"/><Relationship Id="rId2" Type="http://schemas.openxmlformats.org/officeDocument/2006/relationships/hyperlink" Target="https://blogs.msdn.microsoft.com/freddyk/2018/03/20/navcontainerhelper-1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github.com/Microsoft/navcontainerhelpe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blogs.msdn.microsoft.com/freddyk/2018/04/16/which-docker-image-is-the-right-for-you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Relationship Id="rId4" Type="http://schemas.openxmlformats.org/officeDocument/2006/relationships/hyperlink" Target="https://git-scm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ndrzejzwierzchowski.al-code-outline#overview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marketplace.visualstudio.com/items?itemName=rasmus.al-formatt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sources.cosmoconsult.com/opensource/mmegel2065/al-utils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emf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for-windows/install/" TargetMode="External"/><Relationship Id="rId2" Type="http://schemas.openxmlformats.org/officeDocument/2006/relationships/hyperlink" Target="http://www.docker.com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e.wikipedia.org/wiki/Datei:Docker_(container_engine)_logo.png" TargetMode="External"/><Relationship Id="rId5" Type="http://schemas.openxmlformats.org/officeDocument/2006/relationships/image" Target="../media/image37.png"/><Relationship Id="rId4" Type="http://schemas.openxmlformats.org/officeDocument/2006/relationships/hyperlink" Target="https://docs.docker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blogs.msdn.microsoft.com/freddyk/2017/10/31/what-is-docker-what-are-containers/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9">
            <a:extLst>
              <a:ext uri="{FF2B5EF4-FFF2-40B4-BE49-F238E27FC236}">
                <a16:creationId xmlns:a16="http://schemas.microsoft.com/office/drawing/2014/main" id="{A0D2479C-B884-4734-A0FA-29649748EB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2" r="152"/>
          <a:stretch>
            <a:fillRect/>
          </a:stretch>
        </p:blipFill>
        <p:spPr>
          <a:xfrm>
            <a:off x="0" y="180000"/>
            <a:ext cx="12186000" cy="667800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D2CD0E42-F86D-41C7-9179-5BFD60248113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6" y="3065693"/>
            <a:ext cx="4560358" cy="1049106"/>
          </a:xfrm>
          <a:noFill/>
        </p:spPr>
        <p:txBody>
          <a:bodyPr/>
          <a:lstStyle/>
          <a:p>
            <a:pPr algn="ctr"/>
            <a:r>
              <a:rPr lang="de-DE" noProof="1"/>
              <a:t>DevOps</a:t>
            </a:r>
            <a:br>
              <a:rPr lang="de-DE" sz="2600" noProof="1"/>
            </a:br>
            <a:r>
              <a:rPr lang="de-DE" sz="2400" dirty="0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Docker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9155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ann, Wand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9A54BC2-B315-42C6-A61F-F0DBE573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44" y="179107"/>
            <a:ext cx="10021556" cy="668103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398092"/>
            <a:ext cx="4560358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noProof="1"/>
              <a:t>Hands 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463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E055C57-D7B4-4A62-B480-C54B84F8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  <a:br>
              <a:rPr lang="de-DE" dirty="0"/>
            </a:br>
            <a:r>
              <a:rPr lang="de-DE" i="1" dirty="0"/>
              <a:t>Hands 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D54D15A-2313-417F-BF55-A12EA9B8DC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 Instructions on your Workshop Boarding Pass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Learn how to interact with docker</a:t>
            </a:r>
          </a:p>
          <a:p>
            <a:pPr lvl="1"/>
            <a:r>
              <a:rPr lang="en-US" dirty="0"/>
              <a:t>Pull some containers</a:t>
            </a:r>
          </a:p>
          <a:p>
            <a:pPr lvl="1"/>
            <a:r>
              <a:rPr lang="en-US" dirty="0"/>
              <a:t>Get some information from the container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1804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7F8CF-A263-4578-B985-F315E71A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  <a:br>
              <a:rPr lang="de-DE" dirty="0"/>
            </a:br>
            <a:r>
              <a:rPr lang="de-DE" i="1" dirty="0"/>
              <a:t>Hands 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786A07-457E-442F-BAFF-1114EA2FF4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Open </a:t>
            </a:r>
            <a:r>
              <a:rPr lang="de-DE" dirty="0" err="1"/>
              <a:t>your</a:t>
            </a:r>
            <a:r>
              <a:rPr lang="de-DE" dirty="0"/>
              <a:t> PowerShell (Admin Mode)</a:t>
            </a:r>
          </a:p>
          <a:p>
            <a:pPr lvl="1"/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Which</a:t>
            </a:r>
            <a:r>
              <a:rPr lang="de-DE" dirty="0"/>
              <a:t> Container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Query </a:t>
            </a:r>
            <a:r>
              <a:rPr lang="de-DE" dirty="0" err="1"/>
              <a:t>the</a:t>
            </a:r>
            <a:r>
              <a:rPr lang="de-DE" dirty="0"/>
              <a:t> Log-Information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container</a:t>
            </a:r>
            <a:r>
              <a:rPr lang="de-DE" dirty="0"/>
              <a:t>!</a:t>
            </a:r>
          </a:p>
          <a:p>
            <a:pPr lvl="1"/>
            <a:endParaRPr lang="de-DE" dirty="0"/>
          </a:p>
          <a:p>
            <a:r>
              <a:rPr lang="de-DE" dirty="0"/>
              <a:t>Pull / Update an </a:t>
            </a:r>
            <a:r>
              <a:rPr lang="de-DE" dirty="0" err="1"/>
              <a:t>image</a:t>
            </a:r>
            <a:r>
              <a:rPr lang="de-DE" dirty="0"/>
              <a:t>	</a:t>
            </a:r>
          </a:p>
          <a:p>
            <a:pPr lvl="1"/>
            <a:r>
              <a:rPr lang="de-DE" dirty="0"/>
              <a:t>Docker Registry:	</a:t>
            </a:r>
            <a:r>
              <a:rPr lang="de-DE" dirty="0" err="1"/>
              <a:t>microsoft</a:t>
            </a:r>
            <a:endParaRPr lang="de-DE" dirty="0"/>
          </a:p>
          <a:p>
            <a:pPr lvl="1"/>
            <a:r>
              <a:rPr lang="de-DE" dirty="0"/>
              <a:t>Docker Image:	</a:t>
            </a:r>
            <a:r>
              <a:rPr lang="de-DE" dirty="0" err="1"/>
              <a:t>dynamics-nav</a:t>
            </a:r>
            <a:endParaRPr lang="de-DE" dirty="0"/>
          </a:p>
          <a:p>
            <a:pPr lvl="1"/>
            <a:r>
              <a:rPr lang="de-DE" dirty="0"/>
              <a:t>Docker Tag:		2018-cu5-de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6033D73-3BFB-43C0-A094-8DF2A7290032}"/>
              </a:ext>
            </a:extLst>
          </p:cNvPr>
          <p:cNvSpPr txBox="1"/>
          <p:nvPr/>
        </p:nvSpPr>
        <p:spPr>
          <a:xfrm>
            <a:off x="5538650" y="3071055"/>
            <a:ext cx="600020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pull &lt;registry&gt;/&lt;image&gt;[:&lt;tag&gt;]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6709405-B803-4FE3-92D8-2148CCD52BD7}"/>
              </a:ext>
            </a:extLst>
          </p:cNvPr>
          <p:cNvSpPr txBox="1"/>
          <p:nvPr/>
        </p:nvSpPr>
        <p:spPr>
          <a:xfrm>
            <a:off x="5538650" y="1778641"/>
            <a:ext cx="600020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61725E0-7BF8-4F4E-95BD-4F4D85EB39AA}"/>
              </a:ext>
            </a:extLst>
          </p:cNvPr>
          <p:cNvSpPr txBox="1"/>
          <p:nvPr/>
        </p:nvSpPr>
        <p:spPr>
          <a:xfrm>
            <a:off x="5538649" y="2091119"/>
            <a:ext cx="6000208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images -a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BCCB5F-D1A2-4EB7-9B65-1C4372970D30}"/>
              </a:ext>
            </a:extLst>
          </p:cNvPr>
          <p:cNvSpPr txBox="1"/>
          <p:nvPr/>
        </p:nvSpPr>
        <p:spPr>
          <a:xfrm>
            <a:off x="5538649" y="2403598"/>
            <a:ext cx="6000208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logs &lt;container ID or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1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48667067-4078-46F0-BB5D-6E1CD46025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14" name="Foliennummernplatzhalter 2"/>
          <p:cNvSpPr txBox="1">
            <a:spLocks/>
          </p:cNvSpPr>
          <p:nvPr/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DD39A07-95E1-44B6-B081-DB56D8861B48}" type="slidenum">
              <a:rPr lang="de-DE" sz="1200" smtClean="0">
                <a:solidFill>
                  <a:schemeClr val="accent6"/>
                </a:solidFill>
              </a:rPr>
              <a:pPr algn="r"/>
              <a:t>13</a:t>
            </a:fld>
            <a:endParaRPr lang="de-DE" sz="1200" dirty="0">
              <a:solidFill>
                <a:schemeClr val="accent6"/>
              </a:solidFill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8A4DA0F-5C3D-43C6-A037-EF99581E3A34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70513E-7AF1-47C5-9097-F598D3C221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10" name="Titel 2">
            <a:extLst>
              <a:ext uri="{FF2B5EF4-FFF2-40B4-BE49-F238E27FC236}">
                <a16:creationId xmlns:a16="http://schemas.microsoft.com/office/drawing/2014/main" id="{88FA2473-FBAF-4349-8A9F-E10045E6F54B}"/>
              </a:ext>
            </a:extLst>
          </p:cNvPr>
          <p:cNvSpPr txBox="1">
            <a:spLocks/>
          </p:cNvSpPr>
          <p:nvPr/>
        </p:nvSpPr>
        <p:spPr>
          <a:xfrm>
            <a:off x="358776" y="3212194"/>
            <a:ext cx="4560358" cy="1243005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sz="2600" dirty="0"/>
              <a:t>Infrastructure</a:t>
            </a:r>
          </a:p>
          <a:p>
            <a:pPr algn="ctr"/>
            <a:r>
              <a:rPr lang="de-DE" sz="2200" dirty="0">
                <a:solidFill>
                  <a:srgbClr val="57666D"/>
                </a:solidFill>
                <a:latin typeface="Calibri" pitchFamily="34" charset="0"/>
                <a:ea typeface="+mn-ea"/>
                <a:cs typeface="Calibri" pitchFamily="34" charset="0"/>
              </a:rPr>
              <a:t>NAV-Container-Helper</a:t>
            </a:r>
            <a:endParaRPr lang="de-DE" sz="2200" dirty="0">
              <a:solidFill>
                <a:srgbClr val="57666D"/>
              </a:solidFill>
              <a:latin typeface="Calibri"/>
              <a:ea typeface="+mn-ea"/>
              <a:cs typeface="+mn-cs"/>
            </a:endParaRPr>
          </a:p>
          <a:p>
            <a:pPr algn="ctr"/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745823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E2507D1-A609-4060-A3EA-AA6D51145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 Container Helper </a:t>
            </a:r>
            <a:br>
              <a:rPr lang="de-DE" dirty="0"/>
            </a:br>
            <a:r>
              <a:rPr lang="de-DE" i="1" dirty="0" err="1"/>
              <a:t>Introduction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C38B880-3961-45AF-AB82-F490D2F3F3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8660175" cy="4896000"/>
          </a:xfrm>
        </p:spPr>
        <p:txBody>
          <a:bodyPr/>
          <a:lstStyle/>
          <a:p>
            <a:r>
              <a:rPr lang="en-US" dirty="0"/>
              <a:t>Freddy DK </a:t>
            </a:r>
            <a:r>
              <a:rPr lang="en-US" i="1" dirty="0"/>
              <a:t>Microsoft</a:t>
            </a:r>
          </a:p>
          <a:p>
            <a:pPr lvl="1"/>
            <a:r>
              <a:rPr lang="en-US" dirty="0"/>
              <a:t>Install on Windows:</a:t>
            </a:r>
            <a:br>
              <a:rPr lang="en-US" dirty="0"/>
            </a:br>
            <a:r>
              <a:rPr lang="en-US" dirty="0">
                <a:hlinkClick r:id="rId2"/>
              </a:rPr>
              <a:t>https://blogs.msdn.microsoft.com/freddyk/2018/03/20/navcontainerhelper-1/</a:t>
            </a:r>
            <a:endParaRPr lang="en-US" dirty="0"/>
          </a:p>
          <a:p>
            <a:pPr lvl="1"/>
            <a:r>
              <a:rPr lang="en-US" dirty="0"/>
              <a:t>Setup CSIDE development environment with source code management</a:t>
            </a:r>
            <a:br>
              <a:rPr lang="en-US" dirty="0"/>
            </a:br>
            <a:r>
              <a:rPr lang="en-US" dirty="0">
                <a:hlinkClick r:id="rId3"/>
              </a:rPr>
              <a:t>https://blogs.msdn.microsoft.com/freddyk/2018/03/22/navcontainerhelper-setup-cside-development-environment-with-source-code-management/</a:t>
            </a:r>
            <a:endParaRPr lang="en-US" dirty="0"/>
          </a:p>
          <a:p>
            <a:pPr lvl="1"/>
            <a:r>
              <a:rPr lang="en-US" dirty="0"/>
              <a:t>GitHub</a:t>
            </a:r>
            <a:br>
              <a:rPr lang="en-US" dirty="0"/>
            </a:br>
            <a:r>
              <a:rPr lang="en-US" dirty="0">
                <a:hlinkClick r:id="rId4"/>
              </a:rPr>
              <a:t>https://github.com/Microsoft/navcontainerhelper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Windows 10 or 2016 Server &amp; Docker </a:t>
            </a:r>
            <a:r>
              <a:rPr lang="en-US" b="1" dirty="0"/>
              <a:t>required</a:t>
            </a:r>
          </a:p>
          <a:p>
            <a:pPr lvl="1"/>
            <a:endParaRPr lang="en-US" dirty="0"/>
          </a:p>
          <a:p>
            <a:r>
              <a:rPr lang="en-US" dirty="0"/>
              <a:t>Installation </a:t>
            </a:r>
            <a:r>
              <a:rPr lang="en-US" i="1" dirty="0"/>
              <a:t>PowerShell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Local Container Path</a:t>
            </a:r>
          </a:p>
          <a:p>
            <a:pPr lvl="1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84619CC-0215-4989-A38D-5C4C0BC9D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0" y="1440001"/>
            <a:ext cx="1729500" cy="2882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E366C92-A688-482D-BE9A-4B21F6CC0AAA}"/>
              </a:ext>
            </a:extLst>
          </p:cNvPr>
          <p:cNvSpPr txBox="1"/>
          <p:nvPr/>
        </p:nvSpPr>
        <p:spPr>
          <a:xfrm>
            <a:off x="578999" y="5114734"/>
            <a:ext cx="51836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install-module 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navcontainerhelper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-force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0E9A676-E20A-4185-8628-D8EC0EAFFDC3}"/>
              </a:ext>
            </a:extLst>
          </p:cNvPr>
          <p:cNvSpPr txBox="1"/>
          <p:nvPr/>
        </p:nvSpPr>
        <p:spPr>
          <a:xfrm>
            <a:off x="578999" y="5810059"/>
            <a:ext cx="51836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C:\ProgramData\NavContainerHelper\Extensions\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50D73D-4CE9-454F-B883-6A3617A7E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0286" y="4835404"/>
            <a:ext cx="4685714" cy="1228571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541863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731C5B-B9B8-4420-BC54-ED4587270F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Pull &amp; Setup Containers for NAV</a:t>
            </a:r>
          </a:p>
          <a:p>
            <a:pPr lvl="1"/>
            <a:r>
              <a:rPr lang="en-US" dirty="0">
                <a:hlinkClick r:id="rId2"/>
              </a:rPr>
              <a:t>The Right NAV-Image</a:t>
            </a:r>
            <a:endParaRPr lang="en-US" dirty="0"/>
          </a:p>
          <a:p>
            <a:pPr lvl="1"/>
            <a:r>
              <a:rPr lang="en-US" dirty="0"/>
              <a:t>Import license file</a:t>
            </a:r>
          </a:p>
          <a:p>
            <a:pPr lvl="1"/>
            <a:r>
              <a:rPr lang="en-US" dirty="0"/>
              <a:t>Mount Volumes (PS-Scripts, Add-ins, DB-Backup Dir)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Symbols Loading</a:t>
            </a:r>
          </a:p>
          <a:p>
            <a:pPr lvl="1"/>
            <a:endParaRPr lang="en-US" dirty="0"/>
          </a:p>
          <a:p>
            <a:r>
              <a:rPr lang="en-US" dirty="0"/>
              <a:t>Import/Export Objects, Database, Apps	(PowerShell)</a:t>
            </a:r>
          </a:p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EABA7E-1E34-499F-8FDD-06BB71B3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 Container Helper </a:t>
            </a:r>
            <a:br>
              <a:rPr lang="de-DE" dirty="0"/>
            </a:br>
            <a:r>
              <a:rPr lang="de-DE" i="1" dirty="0" err="1"/>
              <a:t>Introduction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854636-EFF4-45D3-8461-78FF4096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333" y="1440000"/>
            <a:ext cx="5066667" cy="21523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92890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60FD60-A78E-48AD-9C0F-9AA26DA238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8624" y="1574601"/>
            <a:ext cx="11397375" cy="432000"/>
          </a:xfrm>
        </p:spPr>
        <p:txBody>
          <a:bodyPr anchor="t"/>
          <a:lstStyle/>
          <a:p>
            <a:r>
              <a:rPr lang="en-US" dirty="0"/>
              <a:t>List common Commands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746616-BBBE-4FB1-BF30-2783289A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 Container Helper </a:t>
            </a:r>
            <a:br>
              <a:rPr lang="de-DE" dirty="0"/>
            </a:br>
            <a:r>
              <a:rPr lang="de-DE" i="1" dirty="0"/>
              <a:t>Common Commands</a:t>
            </a:r>
            <a:r>
              <a:rPr lang="de-DE" dirty="0"/>
              <a:t>							</a:t>
            </a:r>
            <a:r>
              <a:rPr lang="de-DE" b="1" i="1" dirty="0"/>
              <a:t>Cheat-Sheet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1DC33-0300-40DF-AAA2-DE1601BA2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624" y="227580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Create new C/SIDE development container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92F04A-43E0-4797-B573-3BE125CDF6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8624" y="2977005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Create new Nav container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6EE9221-2D5C-4E5E-A821-126A9D8063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8624" y="3678207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de-DE" dirty="0"/>
              <a:t>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A2B483-A267-46BC-A742-A8C95275EE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8624" y="4379409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 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079C4BF-4400-4D8A-8FC6-B5D25FA9F0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8624" y="5080611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 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5F5630F-9EF7-4EA8-AE6C-D2BC80BC79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8624" y="578181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/>
              <a:t> 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EDE3213-C357-49D8-90CA-47B34323AF6A}"/>
              </a:ext>
            </a:extLst>
          </p:cNvPr>
          <p:cNvSpPr txBox="1"/>
          <p:nvPr/>
        </p:nvSpPr>
        <p:spPr>
          <a:xfrm>
            <a:off x="428624" y="1848309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Write-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NavContainerHelperWelcomeText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B34B4AD-DFD0-416D-9AB5-7749881F45C5}"/>
              </a:ext>
            </a:extLst>
          </p:cNvPr>
          <p:cNvSpPr txBox="1"/>
          <p:nvPr/>
        </p:nvSpPr>
        <p:spPr>
          <a:xfrm>
            <a:off x="428624" y="254951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New-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CSideDevContainer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accept_eula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&lt;name&gt;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"Microsoft/dynamics-nav:2018-cu4-de“ …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1ACB6AB-46EC-40DC-A64E-58969379E999}"/>
              </a:ext>
            </a:extLst>
          </p:cNvPr>
          <p:cNvSpPr txBox="1"/>
          <p:nvPr/>
        </p:nvSpPr>
        <p:spPr>
          <a:xfrm>
            <a:off x="428624" y="3250713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New-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NavContainer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accept_eula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&lt;name&gt;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"Microsoft/dynamics-nav:2018-cu4-de“ …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E403F0-1390-4AA0-8577-845F0B7BAB68}"/>
              </a:ext>
            </a:extLst>
          </p:cNvPr>
          <p:cNvSpPr txBox="1"/>
          <p:nvPr/>
        </p:nvSpPr>
        <p:spPr>
          <a:xfrm>
            <a:off x="428624" y="3953850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86C61F5-791F-4E6E-BC06-60415B85BF5C}"/>
              </a:ext>
            </a:extLst>
          </p:cNvPr>
          <p:cNvSpPr txBox="1"/>
          <p:nvPr/>
        </p:nvSpPr>
        <p:spPr>
          <a:xfrm>
            <a:off x="428624" y="465121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3CD0C88-6DA2-418B-8999-683C95F69CAC}"/>
              </a:ext>
            </a:extLst>
          </p:cNvPr>
          <p:cNvSpPr txBox="1"/>
          <p:nvPr/>
        </p:nvSpPr>
        <p:spPr>
          <a:xfrm>
            <a:off x="428624" y="535136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9AC3E04-0223-4046-AE04-C532BE90BF36}"/>
              </a:ext>
            </a:extLst>
          </p:cNvPr>
          <p:cNvSpPr txBox="1"/>
          <p:nvPr/>
        </p:nvSpPr>
        <p:spPr>
          <a:xfrm>
            <a:off x="428624" y="605552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0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ann, Wand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9A54BC2-B315-42C6-A61F-F0DBE573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44" y="179107"/>
            <a:ext cx="10021556" cy="668103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398092"/>
            <a:ext cx="4560358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noProof="1"/>
              <a:t>Hands 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5372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E055C57-D7B4-4A62-B480-C54B84F8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  <a:br>
              <a:rPr lang="de-DE" dirty="0"/>
            </a:br>
            <a:r>
              <a:rPr lang="de-DE" i="1" dirty="0"/>
              <a:t>NAV Container Helper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D54D15A-2313-417F-BF55-A12EA9B8DC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  <a:p>
            <a:pPr lvl="1"/>
            <a:r>
              <a:rPr lang="en-US" dirty="0"/>
              <a:t>Project Skeleton 	„04-DevOps-Docker\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1</a:t>
            </a:r>
            <a:r>
              <a:rPr lang="en-US" dirty="0"/>
              <a:t>\”</a:t>
            </a:r>
          </a:p>
          <a:p>
            <a:pPr lvl="1"/>
            <a:endParaRPr lang="en-US" dirty="0"/>
          </a:p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 Instructions on your Workshop Boarding Pass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Learn how to setup a development environment</a:t>
            </a:r>
          </a:p>
          <a:p>
            <a:pPr lvl="1"/>
            <a:r>
              <a:rPr lang="en-US" dirty="0"/>
              <a:t>Create and access a dev container with C/Side, RTC &amp; </a:t>
            </a:r>
            <a:r>
              <a:rPr lang="en-US" dirty="0" err="1"/>
              <a:t>WebClient</a:t>
            </a:r>
            <a:r>
              <a:rPr lang="en-US" dirty="0"/>
              <a:t> short cuts</a:t>
            </a:r>
            <a:endParaRPr lang="en-US" b="1" dirty="0"/>
          </a:p>
          <a:p>
            <a:pPr lvl="1"/>
            <a:r>
              <a:rPr lang="en-US" dirty="0"/>
              <a:t>Develop against to the Container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8185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7F8CF-A263-4578-B985-F315E71A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  <a:br>
              <a:rPr lang="de-DE" dirty="0"/>
            </a:br>
            <a:r>
              <a:rPr lang="de-DE" i="1" dirty="0"/>
              <a:t>NAV Container Helper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786A07-457E-442F-BAFF-1114EA2FF4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Open </a:t>
            </a:r>
            <a:r>
              <a:rPr lang="de-DE" dirty="0" err="1"/>
              <a:t>your</a:t>
            </a:r>
            <a:r>
              <a:rPr lang="de-DE" dirty="0"/>
              <a:t> PowerShell ISE (Admin Mode)</a:t>
            </a:r>
          </a:p>
          <a:p>
            <a:pPr lvl="1"/>
            <a:endParaRPr lang="de-DE" dirty="0"/>
          </a:p>
          <a:p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Container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NavContainerHelper</a:t>
            </a:r>
            <a:endParaRPr lang="de-DE" dirty="0"/>
          </a:p>
          <a:p>
            <a:pPr lvl="1"/>
            <a:r>
              <a:rPr lang="de-DE" dirty="0"/>
              <a:t>Docker Registry:	</a:t>
            </a:r>
            <a:r>
              <a:rPr lang="de-DE" dirty="0" err="1"/>
              <a:t>microsoft</a:t>
            </a:r>
            <a:endParaRPr lang="de-DE" dirty="0"/>
          </a:p>
          <a:p>
            <a:pPr lvl="1"/>
            <a:r>
              <a:rPr lang="de-DE" dirty="0"/>
              <a:t>Docker Image:	</a:t>
            </a:r>
            <a:r>
              <a:rPr lang="de-DE" dirty="0" err="1"/>
              <a:t>dynamics-nav</a:t>
            </a:r>
            <a:endParaRPr lang="de-DE" dirty="0"/>
          </a:p>
          <a:p>
            <a:pPr lvl="1"/>
            <a:r>
              <a:rPr lang="de-DE" dirty="0"/>
              <a:t>Docker Tag:		2018-cu5-de</a:t>
            </a:r>
          </a:p>
          <a:p>
            <a:pPr lvl="1"/>
            <a:r>
              <a:rPr lang="en-US" dirty="0"/>
              <a:t>Container Name:	</a:t>
            </a:r>
            <a:r>
              <a:rPr lang="en-US" b="1" dirty="0"/>
              <a:t>nav-dev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Run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6033D73-3BFB-43C0-A094-8DF2A7290032}"/>
              </a:ext>
            </a:extLst>
          </p:cNvPr>
          <p:cNvSpPr txBox="1"/>
          <p:nvPr/>
        </p:nvSpPr>
        <p:spPr>
          <a:xfrm>
            <a:off x="5825793" y="2156655"/>
            <a:ext cx="600020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pull &lt;registry&gt;/&lt;image&gt;[:&lt;tag&gt;]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20A0B38-4A20-4303-8DCC-63B26B10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000" y="2628382"/>
            <a:ext cx="6400000" cy="1819048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057588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43A31163-8069-41F1-9A45-2DD756BEC7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F095994-DFEE-4467-BFBF-37A4244172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Workshop-VM / Workshop-Computer </a:t>
            </a:r>
            <a:br>
              <a:rPr lang="en-US" dirty="0"/>
            </a:br>
            <a:r>
              <a:rPr lang="en-US" i="1" dirty="0"/>
              <a:t>follow the instructions of the Boarding Pass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</a:t>
            </a:r>
            <a:r>
              <a:rPr lang="de-DE" b="1" i="1" dirty="0" err="1"/>
              <a:t>Git</a:t>
            </a:r>
            <a:endParaRPr lang="de-DE" b="1" i="1" dirty="0"/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4"/>
              </a:rPr>
              <a:t>https://</a:t>
            </a:r>
            <a:r>
              <a:rPr lang="de-DE" b="1" dirty="0">
                <a:hlinkClick r:id="rId4"/>
              </a:rPr>
              <a:t>git-scm.com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</a:t>
            </a:r>
            <a:r>
              <a:rPr lang="de-DE" b="1" dirty="0" err="1"/>
              <a:t>DevTech</a:t>
            </a:r>
            <a:endParaRPr lang="de-DE" b="1" dirty="0"/>
          </a:p>
          <a:p>
            <a:pPr marL="0" indent="0">
              <a:buNone/>
            </a:pP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5"/>
              </a:rPr>
              <a:t>Microsoft AL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3CEF4F3-EDB6-4D54-A8FD-A52FF372D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D04F8E-C1FF-4C8A-B92E-DD5EA37E74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196210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4C80DE-42D8-4F1A-9552-64CB3D56D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00" y="3004275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EA3A11-06EC-4849-80C2-D3F27A6958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1" t="-28948" r="-10001" b="-28948"/>
          <a:stretch/>
        </p:blipFill>
        <p:spPr>
          <a:xfrm>
            <a:off x="358464" y="4335826"/>
            <a:ext cx="811536" cy="45085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795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7F8CF-A263-4578-B985-F315E71A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  <a:br>
              <a:rPr lang="de-DE" dirty="0"/>
            </a:br>
            <a:r>
              <a:rPr lang="de-DE" i="1" dirty="0"/>
              <a:t>NAV Container Helper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786A07-457E-442F-BAFF-1114EA2FF4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Open </a:t>
            </a:r>
            <a:r>
              <a:rPr lang="de-DE" dirty="0" err="1"/>
              <a:t>your</a:t>
            </a:r>
            <a:r>
              <a:rPr lang="de-DE" dirty="0"/>
              <a:t> Project „…</a:t>
            </a:r>
            <a:r>
              <a:rPr lang="en-US" dirty="0"/>
              <a:t>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1</a:t>
            </a:r>
            <a:r>
              <a:rPr lang="en-US" dirty="0"/>
              <a:t>\” in VS Code</a:t>
            </a:r>
            <a:endParaRPr lang="de-DE" dirty="0"/>
          </a:p>
          <a:p>
            <a:pPr lvl="1"/>
            <a:r>
              <a:rPr lang="de-DE" dirty="0"/>
              <a:t>Fix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lauch.json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Deploy and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solution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TBD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2454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24B25B2-5D26-424F-84D1-3B2D4C30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A5E24D-F41F-49AC-AD36-A9A035E7A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914D8A8D-1EFB-405D-8593-8C0973FFBC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7" b="7237"/>
          <a:stretch>
            <a:fillRect/>
          </a:stretch>
        </p:blipFill>
        <p:spPr/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1B2E064-152B-4A69-9CEB-CB5D9BF79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62"/>
          <a:stretch/>
        </p:blipFill>
        <p:spPr>
          <a:xfrm>
            <a:off x="0" y="4393215"/>
            <a:ext cx="4529666" cy="1395652"/>
          </a:xfrm>
          <a:prstGeom prst="rect">
            <a:avLst/>
          </a:prstGeom>
        </p:spPr>
      </p:pic>
      <p:sp>
        <p:nvSpPr>
          <p:cNvPr id="7" name="Titel 2">
            <a:extLst>
              <a:ext uri="{FF2B5EF4-FFF2-40B4-BE49-F238E27FC236}">
                <a16:creationId xmlns:a16="http://schemas.microsoft.com/office/drawing/2014/main" id="{408A2CC8-489A-4A59-8E9C-8E171B5EB304}"/>
              </a:ext>
            </a:extLst>
          </p:cNvPr>
          <p:cNvSpPr txBox="1">
            <a:spLocks/>
          </p:cNvSpPr>
          <p:nvPr/>
        </p:nvSpPr>
        <p:spPr>
          <a:xfrm>
            <a:off x="-1" y="4673843"/>
            <a:ext cx="4229101" cy="1049106"/>
          </a:xfrm>
          <a:prstGeom prst="rect">
            <a:avLst/>
          </a:prstGeom>
          <a:noFill/>
        </p:spPr>
        <p:txBody>
          <a:bodyPr vert="horz" wrap="square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r>
              <a:rPr lang="de-DE" sz="2000" b="1" dirty="0"/>
              <a:t>	Competence Team </a:t>
            </a:r>
            <a:r>
              <a:rPr lang="de-DE" sz="2000" b="1" dirty="0" err="1"/>
              <a:t>DevTech</a:t>
            </a:r>
            <a:endParaRPr lang="de-DE" sz="2000" b="1" dirty="0"/>
          </a:p>
          <a:p>
            <a:endParaRPr lang="de-DE" sz="2000" b="1" dirty="0"/>
          </a:p>
          <a:p>
            <a:r>
              <a:rPr lang="de-DE" sz="1800" i="1" dirty="0">
                <a:sym typeface="Wingdings" panose="05000000000000000000" pitchFamily="2" charset="2"/>
              </a:rPr>
              <a:t>Channel</a:t>
            </a:r>
            <a:r>
              <a:rPr lang="de-DE" sz="1600" b="1" i="1" dirty="0">
                <a:sym typeface="Wingdings" panose="05000000000000000000" pitchFamily="2" charset="2"/>
              </a:rPr>
              <a:t>	</a:t>
            </a:r>
            <a:r>
              <a:rPr lang="de-DE" sz="2000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sz="2000" b="1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FF87088-E78F-448F-9019-1541F2092C67}"/>
              </a:ext>
            </a:extLst>
          </p:cNvPr>
          <p:cNvSpPr txBox="1">
            <a:spLocks/>
          </p:cNvSpPr>
          <p:nvPr/>
        </p:nvSpPr>
        <p:spPr>
          <a:xfrm>
            <a:off x="0" y="2179163"/>
            <a:ext cx="11466000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j-ea"/>
                <a:cs typeface="Calibri Light"/>
              </a:rPr>
              <a:t>Q &amp; A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j-ea"/>
              <a:cs typeface="Calibri Ligh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B1A331F-6CFD-497A-A558-C853D61017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75" y="4492298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347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ACDBB82-7018-400D-8420-DF6BCF91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Useful Extensions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E7AC42-A5E8-431C-AFB3-1CB4EAC7F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AL Formatter</a:t>
            </a:r>
            <a:endParaRPr lang="en-US" dirty="0"/>
          </a:p>
          <a:p>
            <a:pPr lvl="1"/>
            <a:r>
              <a:rPr lang="en-US" dirty="0"/>
              <a:t>    Indentation</a:t>
            </a:r>
          </a:p>
          <a:p>
            <a:pPr lvl="1"/>
            <a:r>
              <a:rPr lang="en-US" dirty="0"/>
              <a:t>    Keyword case style</a:t>
            </a:r>
          </a:p>
          <a:p>
            <a:pPr lvl="1"/>
            <a:r>
              <a:rPr lang="en-US" dirty="0"/>
              <a:t>    Sort variable definitions</a:t>
            </a:r>
          </a:p>
          <a:p>
            <a:pPr lvl="1"/>
            <a:r>
              <a:rPr lang="en-US" dirty="0"/>
              <a:t>    Readability Guidelines - Spacing and newlines (experimental)</a:t>
            </a:r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AL Code Outline</a:t>
            </a:r>
            <a:endParaRPr lang="en-US" dirty="0"/>
          </a:p>
          <a:p>
            <a:pPr lvl="1"/>
            <a:r>
              <a:rPr lang="en-US" dirty="0"/>
              <a:t>Outlining – AL Object Structure</a:t>
            </a:r>
          </a:p>
          <a:p>
            <a:pPr lvl="1"/>
            <a:r>
              <a:rPr lang="en-US" i="1" dirty="0"/>
              <a:t>“Create List Page”</a:t>
            </a:r>
            <a:r>
              <a:rPr lang="en-US" dirty="0"/>
              <a:t> from Table</a:t>
            </a:r>
          </a:p>
          <a:p>
            <a:pPr lvl="1"/>
            <a:r>
              <a:rPr lang="en-US" i="1" dirty="0"/>
              <a:t>“Create Card Page”</a:t>
            </a:r>
            <a:r>
              <a:rPr lang="en-US" dirty="0"/>
              <a:t> from Table</a:t>
            </a:r>
          </a:p>
          <a:p>
            <a:pPr lvl="1"/>
            <a:endParaRPr lang="en-US" dirty="0"/>
          </a:p>
          <a:p>
            <a:r>
              <a:rPr lang="en-US" dirty="0">
                <a:hlinkClick r:id="rId4"/>
              </a:rPr>
              <a:t>al-</a:t>
            </a:r>
            <a:r>
              <a:rPr lang="en-US" dirty="0" err="1">
                <a:hlinkClick r:id="rId4"/>
              </a:rPr>
              <a:t>util</a:t>
            </a:r>
            <a:endParaRPr lang="en-US" dirty="0"/>
          </a:p>
          <a:p>
            <a:pPr lvl="1"/>
            <a:r>
              <a:rPr lang="en-US" i="1" dirty="0"/>
              <a:t>“Rename &amp; Move” </a:t>
            </a:r>
            <a:r>
              <a:rPr lang="en-US" dirty="0"/>
              <a:t>Objects</a:t>
            </a:r>
          </a:p>
          <a:p>
            <a:pPr lvl="1"/>
            <a:r>
              <a:rPr lang="en-US" dirty="0"/>
              <a:t>Templates e.g. “Readme.md”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80ABE-42B1-4CEA-90DA-25D6108BA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671" y="3655619"/>
            <a:ext cx="2809524" cy="27523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26187B5-3886-4230-BF69-32BE5AEE1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918" y="3655619"/>
            <a:ext cx="2514286" cy="22666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51A7144-29E1-4E43-ADA3-00F7A2631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814" y="768762"/>
            <a:ext cx="4552381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rafik 75">
            <a:extLst>
              <a:ext uri="{FF2B5EF4-FFF2-40B4-BE49-F238E27FC236}">
                <a16:creationId xmlns:a16="http://schemas.microsoft.com/office/drawing/2014/main" id="{C5D98176-F7EE-40D6-8A4C-6729478A43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40" y="2099977"/>
            <a:ext cx="3389273" cy="3309926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3A68633B-562F-47DA-8E41-8D0679AD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" y="1803090"/>
            <a:ext cx="4512917" cy="4491821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96F31969-3347-4776-8BF2-DFEBF2F52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9" b="15437"/>
          <a:stretch/>
        </p:blipFill>
        <p:spPr>
          <a:xfrm>
            <a:off x="0" y="735710"/>
            <a:ext cx="6412588" cy="6122290"/>
          </a:xfrm>
          <a:prstGeom prst="rect">
            <a:avLst/>
          </a:prstGeom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AB015FAF-2F0A-4DDE-82C2-FBFB2B845899}"/>
              </a:ext>
            </a:extLst>
          </p:cNvPr>
          <p:cNvSpPr/>
          <p:nvPr/>
        </p:nvSpPr>
        <p:spPr>
          <a:xfrm>
            <a:off x="101602" y="1861977"/>
            <a:ext cx="1779577" cy="1779577"/>
          </a:xfrm>
          <a:prstGeom prst="ellipse">
            <a:avLst/>
          </a:prstGeom>
          <a:solidFill>
            <a:srgbClr val="F6A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/>
              <a:t>AGENDA</a:t>
            </a:r>
            <a:endParaRPr lang="en-US" sz="2800" dirty="0"/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33CA7E0D-9554-45AD-9713-2CF5F4BC034C}"/>
              </a:ext>
            </a:extLst>
          </p:cNvPr>
          <p:cNvSpPr txBox="1">
            <a:spLocks/>
          </p:cNvSpPr>
          <p:nvPr/>
        </p:nvSpPr>
        <p:spPr>
          <a:xfrm>
            <a:off x="3646022" y="764474"/>
            <a:ext cx="5315098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Docker, NAV on Docker, Docker Commands</a:t>
            </a:r>
            <a:endParaRPr lang="en-US" dirty="0">
              <a:latin typeface="+mn-lt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9F47DDC-F60D-4B9C-BB95-40E427F665DF}"/>
              </a:ext>
            </a:extLst>
          </p:cNvPr>
          <p:cNvSpPr/>
          <p:nvPr/>
        </p:nvSpPr>
        <p:spPr>
          <a:xfrm>
            <a:off x="2905351" y="764474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1</a:t>
            </a:r>
            <a:endParaRPr lang="en-US" sz="2800" b="1" dirty="0">
              <a:latin typeface="+mj-lt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59DA1CDB-0ADD-486A-B649-FA2624E3F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268" y="4846737"/>
            <a:ext cx="3103029" cy="872330"/>
          </a:xfrm>
          <a:prstGeom prst="rect">
            <a:avLst/>
          </a:prstGeom>
        </p:spPr>
      </p:pic>
      <p:sp>
        <p:nvSpPr>
          <p:cNvPr id="57" name="Textplatzhalter 14">
            <a:extLst>
              <a:ext uri="{FF2B5EF4-FFF2-40B4-BE49-F238E27FC236}">
                <a16:creationId xmlns:a16="http://schemas.microsoft.com/office/drawing/2014/main" id="{E4F6E6FE-85FD-4B65-9635-4E228AC724EA}"/>
              </a:ext>
            </a:extLst>
          </p:cNvPr>
          <p:cNvSpPr txBox="1">
            <a:spLocks/>
          </p:cNvSpPr>
          <p:nvPr/>
        </p:nvSpPr>
        <p:spPr>
          <a:xfrm>
            <a:off x="4630371" y="1256434"/>
            <a:ext cx="4687568" cy="4577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Hand On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D10FD41-1DBE-41D0-BCB0-6C3D0B2A6716}"/>
              </a:ext>
            </a:extLst>
          </p:cNvPr>
          <p:cNvSpPr/>
          <p:nvPr/>
        </p:nvSpPr>
        <p:spPr>
          <a:xfrm>
            <a:off x="3838898" y="1284142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2</a:t>
            </a:r>
            <a:endParaRPr lang="en-US" sz="2800" b="1" dirty="0">
              <a:latin typeface="+mj-lt"/>
            </a:endParaRPr>
          </a:p>
        </p:txBody>
      </p:sp>
      <p:sp>
        <p:nvSpPr>
          <p:cNvPr id="59" name="Textplatzhalter 14">
            <a:extLst>
              <a:ext uri="{FF2B5EF4-FFF2-40B4-BE49-F238E27FC236}">
                <a16:creationId xmlns:a16="http://schemas.microsoft.com/office/drawing/2014/main" id="{4427C8FE-789B-40D0-A496-DC4DD67914D2}"/>
              </a:ext>
            </a:extLst>
          </p:cNvPr>
          <p:cNvSpPr txBox="1">
            <a:spLocks/>
          </p:cNvSpPr>
          <p:nvPr/>
        </p:nvSpPr>
        <p:spPr>
          <a:xfrm>
            <a:off x="5457724" y="1918831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NAV Container Helper (Powershell)</a:t>
            </a:r>
            <a:endParaRPr lang="en-US" dirty="0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21EF5116-BE98-45C1-9B10-CDA6C93A9BE1}"/>
              </a:ext>
            </a:extLst>
          </p:cNvPr>
          <p:cNvSpPr/>
          <p:nvPr/>
        </p:nvSpPr>
        <p:spPr>
          <a:xfrm>
            <a:off x="4666251" y="1918831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3</a:t>
            </a:r>
            <a:endParaRPr lang="en-US" sz="2800" b="1" dirty="0">
              <a:latin typeface="+mj-lt"/>
            </a:endParaRPr>
          </a:p>
        </p:txBody>
      </p:sp>
      <p:sp>
        <p:nvSpPr>
          <p:cNvPr id="63" name="Textplatzhalter 14">
            <a:extLst>
              <a:ext uri="{FF2B5EF4-FFF2-40B4-BE49-F238E27FC236}">
                <a16:creationId xmlns:a16="http://schemas.microsoft.com/office/drawing/2014/main" id="{532FCF44-741A-4E50-A958-A4E1551DC078}"/>
              </a:ext>
            </a:extLst>
          </p:cNvPr>
          <p:cNvSpPr txBox="1">
            <a:spLocks/>
          </p:cNvSpPr>
          <p:nvPr/>
        </p:nvSpPr>
        <p:spPr>
          <a:xfrm>
            <a:off x="6005912" y="2756967"/>
            <a:ext cx="3272192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Hands On</a:t>
            </a:r>
          </a:p>
        </p:txBody>
      </p:sp>
      <p:sp>
        <p:nvSpPr>
          <p:cNvPr id="65" name="Textplatzhalter 14">
            <a:extLst>
              <a:ext uri="{FF2B5EF4-FFF2-40B4-BE49-F238E27FC236}">
                <a16:creationId xmlns:a16="http://schemas.microsoft.com/office/drawing/2014/main" id="{2A3B85E6-2BA2-4784-869B-CE8DC3C17182}"/>
              </a:ext>
            </a:extLst>
          </p:cNvPr>
          <p:cNvSpPr txBox="1">
            <a:spLocks/>
          </p:cNvSpPr>
          <p:nvPr/>
        </p:nvSpPr>
        <p:spPr>
          <a:xfrm>
            <a:off x="6570430" y="3688714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Q &amp; A</a:t>
            </a:r>
            <a:endParaRPr lang="en-US" dirty="0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E4A62768-94AF-4E89-A843-C55A1658A2CA}"/>
              </a:ext>
            </a:extLst>
          </p:cNvPr>
          <p:cNvSpPr/>
          <p:nvPr/>
        </p:nvSpPr>
        <p:spPr>
          <a:xfrm>
            <a:off x="5795891" y="3688714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5</a:t>
            </a:r>
            <a:endParaRPr lang="en-US" sz="2800" b="1" dirty="0">
              <a:latin typeface="+mj-lt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07757DC-6FEE-47DF-A0A9-12C65C49BCBA}"/>
              </a:ext>
            </a:extLst>
          </p:cNvPr>
          <p:cNvSpPr/>
          <p:nvPr/>
        </p:nvSpPr>
        <p:spPr>
          <a:xfrm>
            <a:off x="5304218" y="2756967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4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07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 descr="Ein Bild, das Person, Tisch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D74E0E7D-D256-4ABB-9EB3-CB591603A6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27" t="8932" r="19227" b="8932"/>
          <a:stretch/>
        </p:blipFill>
        <p:spPr>
          <a:xfrm>
            <a:off x="0" y="180000"/>
            <a:ext cx="12186000" cy="6678000"/>
          </a:xfrm>
        </p:spPr>
      </p:pic>
      <p:sp>
        <p:nvSpPr>
          <p:cNvPr id="14" name="Foliennummernplatzhalter 2"/>
          <p:cNvSpPr txBox="1">
            <a:spLocks/>
          </p:cNvSpPr>
          <p:nvPr/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DD39A07-95E1-44B6-B081-DB56D8861B48}" type="slidenum">
              <a:rPr lang="de-DE" sz="1200" smtClean="0">
                <a:solidFill>
                  <a:schemeClr val="accent6"/>
                </a:solidFill>
              </a:rPr>
              <a:pPr algn="r"/>
              <a:t>5</a:t>
            </a:fld>
            <a:endParaRPr lang="de-DE" sz="1200" dirty="0">
              <a:solidFill>
                <a:schemeClr val="accent6"/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8248858-6F32-45F0-BF9A-83A7C9E8F62B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D101C84-0BFC-4838-8582-944F4BCD8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12" name="Titel 2">
            <a:extLst>
              <a:ext uri="{FF2B5EF4-FFF2-40B4-BE49-F238E27FC236}">
                <a16:creationId xmlns:a16="http://schemas.microsoft.com/office/drawing/2014/main" id="{64CAE14A-7F9B-49E2-A65B-D71AFD144C74}"/>
              </a:ext>
            </a:extLst>
          </p:cNvPr>
          <p:cNvSpPr txBox="1">
            <a:spLocks/>
          </p:cNvSpPr>
          <p:nvPr/>
        </p:nvSpPr>
        <p:spPr>
          <a:xfrm>
            <a:off x="358776" y="2962895"/>
            <a:ext cx="4560358" cy="1492304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sz="3200" dirty="0"/>
              <a:t>Infrastructure</a:t>
            </a:r>
          </a:p>
          <a:p>
            <a:pPr algn="ctr"/>
            <a:r>
              <a:rPr lang="de-DE" sz="2800" dirty="0">
                <a:solidFill>
                  <a:srgbClr val="57666D"/>
                </a:solidFill>
                <a:latin typeface="Calibri" pitchFamily="34" charset="0"/>
                <a:cs typeface="Calibri" pitchFamily="34" charset="0"/>
              </a:rPr>
              <a:t>Docker</a:t>
            </a:r>
            <a:endParaRPr lang="de-DE" sz="2800" dirty="0">
              <a:solidFill>
                <a:srgbClr val="57666D"/>
              </a:solidFill>
              <a:latin typeface="Calibri"/>
            </a:endParaRPr>
          </a:p>
          <a:p>
            <a:pPr algn="ctr"/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428479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D6A8ED4-FFCE-4A43-8163-F57913D0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Infrastructure | Docker						</a:t>
            </a:r>
            <a:r>
              <a:rPr lang="en-US" dirty="0"/>
              <a:t> 	</a:t>
            </a:r>
            <a:r>
              <a:rPr lang="en-US" dirty="0">
                <a:hlinkClick r:id="rId2"/>
              </a:rPr>
              <a:t>www.docker.com</a:t>
            </a:r>
            <a:br>
              <a:rPr lang="de-DE" dirty="0"/>
            </a:br>
            <a:r>
              <a:rPr lang="de-DE" i="1" dirty="0" err="1"/>
              <a:t>Overview</a:t>
            </a:r>
            <a:endParaRPr lang="de-DE" i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C72C8F8-43C0-487C-8FB4-E022AE078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Isolate application's view of the operating environment</a:t>
            </a:r>
          </a:p>
          <a:p>
            <a:r>
              <a:rPr lang="en-US" dirty="0"/>
              <a:t>Easy &amp; Simple Application Deployment</a:t>
            </a:r>
          </a:p>
          <a:p>
            <a:pPr lvl="1"/>
            <a:endParaRPr lang="en-US" dirty="0"/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Windows 10 / Windows Server 2016	</a:t>
            </a:r>
          </a:p>
          <a:p>
            <a:pPr lvl="1"/>
            <a:r>
              <a:rPr lang="en-US" dirty="0"/>
              <a:t>Recommended 16GB Ram &amp; 40 GB HDD on C:</a:t>
            </a:r>
          </a:p>
          <a:p>
            <a:pPr lvl="1"/>
            <a:r>
              <a:rPr lang="en-US" dirty="0"/>
              <a:t>Hyper-V enabled</a:t>
            </a:r>
          </a:p>
          <a:p>
            <a:pPr lvl="1"/>
            <a:r>
              <a:rPr lang="en-US" dirty="0">
                <a:hlinkClick r:id="rId3"/>
              </a:rPr>
              <a:t>Install Docker for Windows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After Docker Installation</a:t>
            </a:r>
          </a:p>
          <a:p>
            <a:pPr lvl="1"/>
            <a:r>
              <a:rPr lang="en-US" dirty="0"/>
              <a:t>Switch Container Mode to “Windows”</a:t>
            </a:r>
            <a:br>
              <a:rPr lang="en-US" dirty="0"/>
            </a:br>
            <a:r>
              <a:rPr lang="en-US" dirty="0"/>
              <a:t>(Docker @ Taskbar Icon </a:t>
            </a:r>
            <a:r>
              <a:rPr lang="en-US" dirty="0">
                <a:sym typeface="Wingdings" panose="05000000000000000000" pitchFamily="2" charset="2"/>
              </a:rPr>
              <a:t> [Right Click] Menu  Switch to Windows Container Mode)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i="1" dirty="0">
                <a:sym typeface="Wingdings" panose="05000000000000000000" pitchFamily="2" charset="2"/>
              </a:rPr>
              <a:t>this may require a restart</a:t>
            </a:r>
          </a:p>
          <a:p>
            <a:pPr lvl="1"/>
            <a:endParaRPr lang="en-US" i="1" dirty="0">
              <a:sym typeface="Wingdings" panose="05000000000000000000" pitchFamily="2" charset="2"/>
            </a:endParaRPr>
          </a:p>
          <a:p>
            <a:r>
              <a:rPr lang="en-US" dirty="0">
                <a:hlinkClick r:id="rId4"/>
              </a:rPr>
              <a:t>Documentation</a:t>
            </a:r>
            <a:endParaRPr lang="en-US" dirty="0"/>
          </a:p>
          <a:p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BA9BAEA-47E8-4D70-B46B-FBDC6499E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18" y="1152001"/>
            <a:ext cx="4992581" cy="119324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EA1BBFB-DA4D-448B-A02D-2A3902230EB7}"/>
              </a:ext>
            </a:extLst>
          </p:cNvPr>
          <p:cNvSpPr txBox="1"/>
          <p:nvPr/>
        </p:nvSpPr>
        <p:spPr>
          <a:xfrm>
            <a:off x="4564626" y="2345243"/>
            <a:ext cx="733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i="1" dirty="0"/>
              <a:t>Source:</a:t>
            </a:r>
            <a:r>
              <a:rPr lang="de-DE" sz="1200" dirty="0"/>
              <a:t> </a:t>
            </a:r>
            <a:r>
              <a:rPr lang="de-DE" sz="1200" dirty="0">
                <a:hlinkClick r:id="rId6"/>
              </a:rPr>
              <a:t>https://de.wikipedia.org/wiki/Datei:Docker_(container_engine)_logo.png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124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C0331A-3387-42C1-A7A0-27265444C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35214D-382B-41EF-9EA1-B02035A3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Infrastructure | Docker</a:t>
            </a:r>
            <a:br>
              <a:rPr lang="de-DE" dirty="0"/>
            </a:br>
            <a:r>
              <a:rPr lang="de-DE" i="1" dirty="0"/>
              <a:t>NAV in Containers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94D828B-2474-48FD-8182-0154343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987" y="1943907"/>
            <a:ext cx="3615013" cy="2572386"/>
          </a:xfrm>
          <a:prstGeom prst="rect">
            <a:avLst/>
          </a:prstGeom>
        </p:spPr>
      </p:pic>
      <p:pic>
        <p:nvPicPr>
          <p:cNvPr id="1026" name="Picture 2" descr="https://msdnshared.blob.core.windows.net/media/2017/10/container-morph.gif">
            <a:extLst>
              <a:ext uri="{FF2B5EF4-FFF2-40B4-BE49-F238E27FC236}">
                <a16:creationId xmlns:a16="http://schemas.microsoft.com/office/drawing/2014/main" id="{AFCEE429-A708-4E59-873E-C61151B1B5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982007"/>
            <a:ext cx="3354364" cy="357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DDE2216-49AD-4FB6-9D73-EC02289D1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809" y="1839131"/>
            <a:ext cx="3600382" cy="37702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4260DC2-0535-4547-A636-E454B8BE5020}"/>
              </a:ext>
            </a:extLst>
          </p:cNvPr>
          <p:cNvSpPr txBox="1"/>
          <p:nvPr/>
        </p:nvSpPr>
        <p:spPr>
          <a:xfrm>
            <a:off x="4598569" y="6123770"/>
            <a:ext cx="733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i="1" dirty="0"/>
              <a:t>Source:</a:t>
            </a:r>
            <a:r>
              <a:rPr lang="de-DE" sz="1200" dirty="0"/>
              <a:t> </a:t>
            </a:r>
            <a:r>
              <a:rPr lang="de-DE" sz="1200" dirty="0">
                <a:hlinkClick r:id="rId6"/>
              </a:rPr>
              <a:t>https://blogs.msdn.microsoft.com/freddyk/2017/10/31/what-is-docker-what-are-containers/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24254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8C8BDD-C084-40FA-8740-AB3B0C75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Infrastructure | Docker</a:t>
            </a:r>
            <a:br>
              <a:rPr lang="en-US"/>
            </a:br>
            <a:r>
              <a:rPr lang="en-US" i="1"/>
              <a:t>NAV Containers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51B4C8-20DC-44FF-B0E8-CEFEC7D623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Pull (Download the Image)		Repository\&lt;Image-Name&gt;[:&lt;Tag&gt;]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NAV Container</a:t>
            </a:r>
          </a:p>
          <a:p>
            <a:pPr lvl="1"/>
            <a:r>
              <a:rPr lang="en-US" dirty="0"/>
              <a:t>Windows Server Nano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SQL Server Express		CORNUS DB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Web-Server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Navision in the right version:	NST, </a:t>
            </a:r>
            <a:r>
              <a:rPr lang="en-US" dirty="0" err="1">
                <a:sym typeface="Wingdings" panose="05000000000000000000" pitchFamily="2" charset="2"/>
              </a:rPr>
              <a:t>WebClient</a:t>
            </a:r>
            <a:r>
              <a:rPr lang="en-US" dirty="0">
                <a:sym typeface="Wingdings" panose="05000000000000000000" pitchFamily="2" charset="2"/>
              </a:rPr>
              <a:t>, RTC, C/Side (FinSQL.exe)</a:t>
            </a:r>
          </a:p>
          <a:p>
            <a:pPr lvl="1"/>
            <a:endParaRPr lang="en-US" dirty="0"/>
          </a:p>
          <a:p>
            <a:r>
              <a:rPr lang="en-US" dirty="0"/>
              <a:t>Folders</a:t>
            </a:r>
          </a:p>
          <a:p>
            <a:pPr lvl="1"/>
            <a:r>
              <a:rPr lang="en-US" dirty="0"/>
              <a:t>Volume Mapping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23A414B-7288-47C3-B01A-7E6AE2D9EA9D}"/>
              </a:ext>
            </a:extLst>
          </p:cNvPr>
          <p:cNvGrpSpPr/>
          <p:nvPr/>
        </p:nvGrpSpPr>
        <p:grpSpPr>
          <a:xfrm>
            <a:off x="4833017" y="4698788"/>
            <a:ext cx="6992983" cy="1637212"/>
            <a:chOff x="4476206" y="4563291"/>
            <a:chExt cx="6992983" cy="1637212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E2082BA-D88D-49E0-B1F9-AED6B2A62D11}"/>
                </a:ext>
              </a:extLst>
            </p:cNvPr>
            <p:cNvSpPr/>
            <p:nvPr/>
          </p:nvSpPr>
          <p:spPr>
            <a:xfrm>
              <a:off x="4476206" y="4563291"/>
              <a:ext cx="4136570" cy="16372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/>
                <a:t>Local Machine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8155809-73DB-465F-8E81-41CC36883132}"/>
                </a:ext>
              </a:extLst>
            </p:cNvPr>
            <p:cNvSpPr/>
            <p:nvPr/>
          </p:nvSpPr>
          <p:spPr>
            <a:xfrm>
              <a:off x="8612777" y="4563291"/>
              <a:ext cx="2856412" cy="163721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/>
                <a:t>Container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073714A-97C1-4835-A1FC-50B5ECD3EC70}"/>
                </a:ext>
              </a:extLst>
            </p:cNvPr>
            <p:cNvSpPr/>
            <p:nvPr/>
          </p:nvSpPr>
          <p:spPr>
            <a:xfrm>
              <a:off x="5103223" y="5161097"/>
              <a:ext cx="4937761" cy="256903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D:\Temp\ContainerXYZ\my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F9C5902-027E-47DA-90A0-B83761C3732C}"/>
                </a:ext>
              </a:extLst>
            </p:cNvPr>
            <p:cNvSpPr/>
            <p:nvPr/>
          </p:nvSpPr>
          <p:spPr>
            <a:xfrm>
              <a:off x="8612776" y="5161097"/>
              <a:ext cx="1759131" cy="256903"/>
            </a:xfrm>
            <a:prstGeom prst="rect">
              <a:avLst/>
            </a:prstGeom>
            <a:ln>
              <a:solidFill>
                <a:srgbClr val="002060"/>
              </a:solidFill>
              <a:prstDash val="lg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C:\Run\My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D5C80A-0C69-49EF-A6FC-E11DE3D22C0F}"/>
                </a:ext>
              </a:extLst>
            </p:cNvPr>
            <p:cNvSpPr/>
            <p:nvPr/>
          </p:nvSpPr>
          <p:spPr>
            <a:xfrm>
              <a:off x="5103223" y="5577548"/>
              <a:ext cx="4937761" cy="256903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D:\Temp\ContainerXYZ\myAddins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3D81CB47-B2D9-4EA9-8017-89B7DB29C8D2}"/>
                </a:ext>
              </a:extLst>
            </p:cNvPr>
            <p:cNvSpPr/>
            <p:nvPr/>
          </p:nvSpPr>
          <p:spPr>
            <a:xfrm>
              <a:off x="8612777" y="5577548"/>
              <a:ext cx="1759132" cy="256903"/>
            </a:xfrm>
            <a:prstGeom prst="rect">
              <a:avLst/>
            </a:prstGeom>
            <a:ln>
              <a:solidFill>
                <a:srgbClr val="002060"/>
              </a:solidFill>
              <a:prstDash val="lg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C:\Run\AddIns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34583EF7-0DEF-48C9-AE40-329ADB18FD6E}"/>
              </a:ext>
            </a:extLst>
          </p:cNvPr>
          <p:cNvSpPr txBox="1"/>
          <p:nvPr/>
        </p:nvSpPr>
        <p:spPr>
          <a:xfrm>
            <a:off x="1055641" y="5127981"/>
            <a:ext cx="2950300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 “&lt;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OutSide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&gt;:&lt;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InSide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&gt;”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63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60FD60-A78E-48AD-9C0F-9AA26DA238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8624" y="1574601"/>
            <a:ext cx="11397375" cy="432000"/>
          </a:xfrm>
        </p:spPr>
        <p:txBody>
          <a:bodyPr anchor="t"/>
          <a:lstStyle/>
          <a:p>
            <a:r>
              <a:rPr lang="en-US" dirty="0"/>
              <a:t>List all containers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746616-BBBE-4FB1-BF30-2783289A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 </a:t>
            </a:r>
            <a:br>
              <a:rPr lang="de-DE" dirty="0"/>
            </a:br>
            <a:r>
              <a:rPr lang="de-DE" i="1" dirty="0"/>
              <a:t>Common Commands</a:t>
            </a:r>
            <a:r>
              <a:rPr lang="de-DE" dirty="0"/>
              <a:t>							</a:t>
            </a:r>
            <a:r>
              <a:rPr lang="de-DE" b="1" i="1" dirty="0"/>
              <a:t>Cheat-Sheet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1DC33-0300-40DF-AAA2-DE1601BA2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624" y="227580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List all images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92F04A-43E0-4797-B573-3BE125CDF6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8624" y="2977005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Fetch the logs of a container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6EE9221-2D5C-4E5E-A821-126A9D8063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8624" y="3678207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Kill a container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A2B483-A267-46BC-A742-A8C95275EE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8624" y="4379409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Remove a containers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079C4BF-4400-4D8A-8FC6-B5D25FA9F0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8624" y="5080611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Remove a container image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5F5630F-9EF7-4EA8-AE6C-D2BC80BC79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8624" y="578181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 Pull a container from registry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EDE3213-C357-49D8-90CA-47B34323AF6A}"/>
              </a:ext>
            </a:extLst>
          </p:cNvPr>
          <p:cNvSpPr txBox="1"/>
          <p:nvPr/>
        </p:nvSpPr>
        <p:spPr>
          <a:xfrm>
            <a:off x="428624" y="1848309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B34B4AD-DFD0-416D-9AB5-7749881F45C5}"/>
              </a:ext>
            </a:extLst>
          </p:cNvPr>
          <p:cNvSpPr txBox="1"/>
          <p:nvPr/>
        </p:nvSpPr>
        <p:spPr>
          <a:xfrm>
            <a:off x="428624" y="2549511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images -a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1ACB6AB-46EC-40DC-A64E-58969379E999}"/>
              </a:ext>
            </a:extLst>
          </p:cNvPr>
          <p:cNvSpPr txBox="1"/>
          <p:nvPr/>
        </p:nvSpPr>
        <p:spPr>
          <a:xfrm>
            <a:off x="428624" y="3250713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logs &lt;container ID or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E403F0-1390-4AA0-8577-845F0B7BAB68}"/>
              </a:ext>
            </a:extLst>
          </p:cNvPr>
          <p:cNvSpPr txBox="1"/>
          <p:nvPr/>
        </p:nvSpPr>
        <p:spPr>
          <a:xfrm>
            <a:off x="428624" y="3953850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kill &lt;container ID or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86C61F5-791F-4E6E-BC06-60415B85BF5C}"/>
              </a:ext>
            </a:extLst>
          </p:cNvPr>
          <p:cNvSpPr txBox="1"/>
          <p:nvPr/>
        </p:nvSpPr>
        <p:spPr>
          <a:xfrm>
            <a:off x="428624" y="4651211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rm &lt;container ID or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3CD0C88-6DA2-418B-8999-683C95F69CAC}"/>
              </a:ext>
            </a:extLst>
          </p:cNvPr>
          <p:cNvSpPr txBox="1"/>
          <p:nvPr/>
        </p:nvSpPr>
        <p:spPr>
          <a:xfrm>
            <a:off x="428624" y="5351361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rmi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&lt;image ID&gt;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4816357-E6F7-4670-83F8-822C1D724393}"/>
              </a:ext>
            </a:extLst>
          </p:cNvPr>
          <p:cNvSpPr txBox="1"/>
          <p:nvPr/>
        </p:nvSpPr>
        <p:spPr>
          <a:xfrm>
            <a:off x="428624" y="6058095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pull &lt;registry&gt;/&lt;image&gt;[:&lt;tag&gt;]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045703"/>
      </p:ext>
    </p:extLst>
  </p:cSld>
  <p:clrMapOvr>
    <a:masterClrMapping/>
  </p:clrMapOvr>
</p:sld>
</file>

<file path=ppt/theme/theme1.xml><?xml version="1.0" encoding="utf-8"?>
<a:theme xmlns:a="http://schemas.openxmlformats.org/drawingml/2006/main" name="CC Powerpoint_Master_de">
  <a:themeElements>
    <a:clrScheme name="Benutzerdefiniert 12">
      <a:dk1>
        <a:srgbClr val="57666D"/>
      </a:dk1>
      <a:lt1>
        <a:srgbClr val="FFFFFF"/>
      </a:lt1>
      <a:dk2>
        <a:srgbClr val="57666D"/>
      </a:dk2>
      <a:lt2>
        <a:srgbClr val="F5A748"/>
      </a:lt2>
      <a:accent1>
        <a:srgbClr val="C4DCF1"/>
      </a:accent1>
      <a:accent2>
        <a:srgbClr val="D3DF89"/>
      </a:accent2>
      <a:accent3>
        <a:srgbClr val="AAAAAA"/>
      </a:accent3>
      <a:accent4>
        <a:srgbClr val="F5A748"/>
      </a:accent4>
      <a:accent5>
        <a:srgbClr val="57666D"/>
      </a:accent5>
      <a:accent6>
        <a:srgbClr val="04276E"/>
      </a:accent6>
      <a:hlink>
        <a:srgbClr val="F5A748"/>
      </a:hlink>
      <a:folHlink>
        <a:srgbClr val="F5A748"/>
      </a:folHlink>
    </a:clrScheme>
    <a:fontScheme name="CC CI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 Powerpoint_Master_de.potx" id="{075D7473-2303-45AC-BF57-B042534C9EDC}" vid="{D78DD5C9-7E17-432E-B7DC-97902442BD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ae24ad07-6e3a-456c-bf74-d291e603dfc8" ContentTypeId="0x0101002B2526F3368D7045BBB4E668F219EC2B01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PS Document" ma:contentTypeID="0x0101002B2526F3368D7045BBB4E668F219EC2B010015401231F557BA49A4B8F145E611B5D4" ma:contentTypeVersion="94" ma:contentTypeDescription="New Operations Document " ma:contentTypeScope="" ma:versionID="47df91690d6bbc0f9c41f17291e2f870">
  <xsd:schema xmlns:xsd="http://www.w3.org/2001/XMLSchema" xmlns:xs="http://www.w3.org/2001/XMLSchema" xmlns:p="http://schemas.microsoft.com/office/2006/metadata/properties" xmlns:ns1="05542a94-bbbb-426b-8ce8-25e698cde4d1" xmlns:ns2="http://schemas.microsoft.com/sharepoint/v3" xmlns:ns3="abfa8901-7984-434c-b8fc-f6aa73d9b37f" targetNamespace="http://schemas.microsoft.com/office/2006/metadata/properties" ma:root="true" ma:fieldsID="73d996c3a467bfcee6060b1989054142" ns1:_="" ns2:_="" ns3:_="">
    <xsd:import namespace="05542a94-bbbb-426b-8ce8-25e698cde4d1"/>
    <xsd:import namespace="http://schemas.microsoft.com/sharepoint/v3"/>
    <xsd:import namespace="abfa8901-7984-434c-b8fc-f6aa73d9b37f"/>
    <xsd:element name="properties">
      <xsd:complexType>
        <xsd:sequence>
          <xsd:element name="documentManagement">
            <xsd:complexType>
              <xsd:all>
                <xsd:element ref="ns1:Solution_Release" minOccurs="0"/>
                <xsd:element ref="ns2:Language"/>
                <xsd:element ref="ns1:Originated_x0020_from" minOccurs="0"/>
                <xsd:element ref="ns1:IntendedUse" minOccurs="0"/>
                <xsd:element ref="ns1:publish" minOccurs="0"/>
                <xsd:element ref="ns1:mad21047db9f495a8fdd7dc3ccda22b3" minOccurs="0"/>
                <xsd:element ref="ns1:e1623523166e4e2e8c8d51d4511654b1" minOccurs="0"/>
                <xsd:element ref="ns1:TaxCatchAll" minOccurs="0"/>
                <xsd:element ref="ns1:TaxCatchAllLabel" minOccurs="0"/>
                <xsd:element ref="ns1:p5c2dc71588a484c9f8f7bb90b0d1957" minOccurs="0"/>
                <xsd:element ref="ns1:Publish_info" minOccurs="0"/>
                <xsd:element ref="ns1:fe3215d00b34412d833cfc0651576422" minOccurs="0"/>
                <xsd:element ref="ns1:valid_from" minOccurs="0"/>
                <xsd:element ref="ns1:valid_until" minOccurs="0"/>
                <xsd:element ref="ns3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42a94-bbbb-426b-8ce8-25e698cde4d1" elementFormDefault="qualified">
    <xsd:import namespace="http://schemas.microsoft.com/office/2006/documentManagement/types"/>
    <xsd:import namespace="http://schemas.microsoft.com/office/infopath/2007/PartnerControls"/>
    <xsd:element name="Solution_Release" ma:index="5" nillable="true" ma:displayName="Solution_Release" ma:description="Provide release information for the solution" ma:internalName="Solution_Release" ma:readOnly="false">
      <xsd:simpleType>
        <xsd:restriction base="dms:Text">
          <xsd:maxLength value="20"/>
        </xsd:restriction>
      </xsd:simpleType>
    </xsd:element>
    <xsd:element name="Originated_x0020_from" ma:index="7" nillable="true" ma:displayName="Originated from" ma:default="COSMO CONSULT" ma:description="Select the originator of this document" ma:format="RadioButtons" ma:internalName="Originated_x0020_from">
      <xsd:simpleType>
        <xsd:restriction base="dms:Choice">
          <xsd:enumeration value="COSMO CONSULT"/>
          <xsd:enumeration value="MICROSOFT"/>
          <xsd:enumeration value="3rd Party"/>
        </xsd:restriction>
      </xsd:simpleType>
    </xsd:element>
    <xsd:element name="IntendedUse" ma:index="8" nillable="true" ma:displayName="Intended Use" ma:default="internal" ma:description="Decide if the Document is for internal usage only or cn lso be provided to external." ma:format="RadioButtons" ma:internalName="IntendedUse" ma:readOnly="false">
      <xsd:simpleType>
        <xsd:restriction base="dms:Choice">
          <xsd:enumeration value="internal"/>
          <xsd:enumeration value="external"/>
        </xsd:restriction>
      </xsd:simpleType>
    </xsd:element>
    <xsd:element name="publish" ma:index="9" nillable="true" ma:displayName="publish" ma:default="0" ma:description="Check this to publish the document" ma:internalName="publish" ma:readOnly="false">
      <xsd:simpleType>
        <xsd:restriction base="dms:Boolean"/>
      </xsd:simpleType>
    </xsd:element>
    <xsd:element name="mad21047db9f495a8fdd7dc3ccda22b3" ma:index="12" nillable="true" ma:taxonomy="true" ma:internalName="mad21047db9f495a8fdd7dc3ccda22b3" ma:taxonomyFieldName="Solution" ma:displayName="Solution" ma:readOnly="false" ma:default="11;#n/a|7a630714-329f-4c83-9e8d-cf0cdc2d2f78" ma:fieldId="{6ad21047-db9f-495a-8fdd-7dc3ccda22b3}" ma:taxonomyMulti="true" ma:sspId="ae24ad07-6e3a-456c-bf74-d291e603dfc8" ma:termSetId="02864673-8dcd-4ee0-b6c2-a444b474ac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23523166e4e2e8c8d51d4511654b1" ma:index="17" nillable="true" ma:taxonomy="true" ma:internalName="e1623523166e4e2e8c8d51d4511654b1" ma:taxonomyFieldName="OPS_x0020_Tag" ma:displayName="OPS Tag" ma:default="" ma:fieldId="{e1623523-166e-4e2e-8c8d-51d4511654b1}" ma:taxonomyMulti="true" ma:sspId="ae24ad07-6e3a-456c-bf74-d291e603dfc8" ma:termSetId="1e82d573-3935-43d1-b47a-8a73db1dc77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list="{4de6023a-b120-4c27-8683-fad2ac69f244}" ma:internalName="TaxCatchAll" ma:showField="CatchAllData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9" nillable="true" ma:displayName="Taxonomy Catch All Column1" ma:hidden="true" ma:list="{4de6023a-b120-4c27-8683-fad2ac69f244}" ma:internalName="TaxCatchAllLabel" ma:readOnly="true" ma:showField="CatchAllDataLabel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c2dc71588a484c9f8f7bb90b0d1957" ma:index="21" ma:taxonomy="true" ma:internalName="p5c2dc71588a484c9f8f7bb90b0d1957" ma:taxonomyFieldName="OPS_Documenttype" ma:displayName="OPS_Documenttype" ma:indexed="true" ma:default="" ma:fieldId="{95c2dc71-588a-484c-9f8f-7bb90b0d1957}" ma:sspId="ae24ad07-6e3a-456c-bf74-d291e603dfc8" ma:termSetId="beb96082-f0f8-4291-bfdd-5962582bd396" ma:anchorId="7e2c1c05-938b-487b-9b0a-397671a3da6e" ma:open="false" ma:isKeyword="false">
      <xsd:complexType>
        <xsd:sequence>
          <xsd:element ref="pc:Terms" minOccurs="0" maxOccurs="1"/>
        </xsd:sequence>
      </xsd:complexType>
    </xsd:element>
    <xsd:element name="Publish_info" ma:index="22" nillable="true" ma:displayName="Publish_info" ma:description="Information on the latest publishing event for this element" ma:hidden="true" ma:internalName="Publish_info" ma:readOnly="false">
      <xsd:simpleType>
        <xsd:restriction base="dms:Text">
          <xsd:maxLength value="255"/>
        </xsd:restriction>
      </xsd:simpleType>
    </xsd:element>
    <xsd:element name="fe3215d00b34412d833cfc0651576422" ma:index="23" ma:taxonomy="true" ma:internalName="fe3215d00b34412d833cfc0651576422" ma:taxonomyFieldName="Baseversion" ma:displayName="Baseversion" ma:readOnly="false" ma:default="10;#n/a|7a630714-329f-4c83-9e8d-cf0cdc2d2f78" ma:fieldId="{fe3215d0-0b34-412d-833c-fc0651576422}" ma:taxonomyMulti="true" ma:sspId="ae24ad07-6e3a-456c-bf74-d291e603dfc8" ma:termSetId="29e689c0-f5b8-4a61-8871-021591d449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valid_from" ma:index="24" nillable="true" ma:displayName="valid_from" ma:default="[today]" ma:format="DateOnly" ma:hidden="true" ma:internalName="valid_from" ma:readOnly="false">
      <xsd:simpleType>
        <xsd:restriction base="dms:DateTime"/>
      </xsd:simpleType>
    </xsd:element>
    <xsd:element name="valid_until" ma:index="25" nillable="true" ma:displayName="valid_until" ma:format="DateOnly" ma:hidden="true" ma:internalName="valid_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6" ma:displayName="Language" ma:default="German (Germany)" ma:format="Dropdown" ma:internalName="Language" ma:readOnly="fals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Austria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8901-7984-434c-b8fc-f6aa73d9b37f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2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Content Type"/>
        <xsd:element ref="dc:title" maxOccurs="1" ma:index="2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mad21047db9f495a8fdd7dc3ccda22b3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mad21047db9f495a8fdd7dc3ccda22b3>
    <valid_until xmlns="05542a94-bbbb-426b-8ce8-25e698cde4d1">2018-02-20T12:00:00+00:00</valid_until>
    <e1623523166e4e2e8c8d51d4511654b1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Company Präsentation</TermName>
          <TermId xmlns="http://schemas.microsoft.com/office/infopath/2007/PartnerControls">4e9d147f-d25d-452b-8050-bfb37c0caa36</TermId>
        </TermInfo>
        <TermInfo xmlns="http://schemas.microsoft.com/office/infopath/2007/PartnerControls">
          <TermName xmlns="http://schemas.microsoft.com/office/infopath/2007/PartnerControls">Company presentation</TermName>
          <TermId xmlns="http://schemas.microsoft.com/office/infopath/2007/PartnerControls">68fcd593-eeb5-4690-a982-0f5a084a83d9</TermId>
        </TermInfo>
        <TermInfo xmlns="http://schemas.microsoft.com/office/infopath/2007/PartnerControls">
          <TermName xmlns="http://schemas.microsoft.com/office/infopath/2007/PartnerControls">Unternehmenspräsentation</TermName>
          <TermId xmlns="http://schemas.microsoft.com/office/infopath/2007/PartnerControls">3d48dd7b-3839-477c-a5aa-2537e318ed99</TermId>
        </TermInfo>
      </Terms>
    </e1623523166e4e2e8c8d51d4511654b1>
    <Publish_info xmlns="05542a94-bbbb-426b-8ce8-25e698cde4d1" xsi:nil="true"/>
    <fe3215d00b34412d833cfc0651576422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fe3215d00b34412d833cfc0651576422>
    <IntendedUse xmlns="05542a94-bbbb-426b-8ce8-25e698cde4d1">internal</IntendedUse>
    <p5c2dc71588a484c9f8f7bb90b0d1957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Unternehmenspräsentation</TermName>
          <TermId xmlns="http://schemas.microsoft.com/office/infopath/2007/PartnerControls">6e5c7c45-44cd-4069-b758-687bd1e7d2b7</TermId>
        </TermInfo>
      </Terms>
    </p5c2dc71588a484c9f8f7bb90b0d1957>
    <Solution_Release xmlns="05542a94-bbbb-426b-8ce8-25e698cde4d1">n/a</Solution_Release>
    <publish xmlns="05542a94-bbbb-426b-8ce8-25e698cde4d1">false</publish>
    <valid_from xmlns="05542a94-bbbb-426b-8ce8-25e698cde4d1">2018-02-20T12:47:02+00:00</valid_from>
    <Originated_x0020_from xmlns="05542a94-bbbb-426b-8ce8-25e698cde4d1">COSMO CONSULT</Originated_x0020_from>
    <TaxCatchAll xmlns="05542a94-bbbb-426b-8ce8-25e698cde4d1">
      <Value>11</Value>
      <Value>10</Value>
      <Value>2132</Value>
      <Value>2131</Value>
      <Value>2130</Value>
      <Value>683</Value>
    </TaxCatchAll>
    <_dlc_DocId xmlns="abfa8901-7984-434c-b8fc-f6aa73d9b37f">DMSCC00-6-1209</_dlc_DocId>
    <_dlc_DocIdUrl xmlns="abfa8901-7984-434c-b8fc-f6aa73d9b37f">
      <Url>https://dms.cosmoconsult.com/_layouts/15/DocIdRedir.aspx?ID=DMSCC00-6-1209</Url>
      <Description>DMSCC00-6-1209</Description>
    </_dlc_DocIdUrl>
    <_dlc_DocIdPersistId xmlns="abfa8901-7984-434c-b8fc-f6aa73d9b37f">true</_dlc_DocIdPersistId>
    <SharedWithUsers xmlns="abfa8901-7984-434c-b8fc-f6aa73d9b37f">
      <UserInfo>
        <DisplayName/>
        <AccountId xsi:nil="true"/>
        <AccountType/>
      </UserInfo>
    </SharedWithUsers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285652-FCBC-42D4-B76A-9723E946D8E8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7F0231A0-BBF2-4C9D-B592-65E7D803F6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542a94-bbbb-426b-8ce8-25e698cde4d1"/>
    <ds:schemaRef ds:uri="http://schemas.microsoft.com/sharepoint/v3"/>
    <ds:schemaRef ds:uri="abfa8901-7984-434c-b8fc-f6aa73d9b3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21955B-08BD-4CD0-9032-E8DC6AFF9E7F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7AA1A7AC-577D-4537-94B7-70AB565EB74F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05542a94-bbbb-426b-8ce8-25e698cde4d1"/>
    <ds:schemaRef ds:uri="abfa8901-7984-434c-b8fc-f6aa73d9b37f"/>
    <ds:schemaRef ds:uri="http://schemas.microsoft.com/sharepoint/v3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CD8F5F32-738A-4933-873D-553F5475E7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563</Words>
  <Application>Microsoft Office PowerPoint</Application>
  <PresentationFormat>Breitbild</PresentationFormat>
  <Paragraphs>191</Paragraphs>
  <Slides>21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Courier New</vt:lpstr>
      <vt:lpstr>Lucida Grande</vt:lpstr>
      <vt:lpstr>Wingdings</vt:lpstr>
      <vt:lpstr>CC Powerpoint_Master_de</vt:lpstr>
      <vt:lpstr>DevOps Docker</vt:lpstr>
      <vt:lpstr>Prerequisite</vt:lpstr>
      <vt:lpstr>VS Code Useful Extensions</vt:lpstr>
      <vt:lpstr>PowerPoint-Präsentation</vt:lpstr>
      <vt:lpstr>PowerPoint-Präsentation</vt:lpstr>
      <vt:lpstr>Infrastructure | Docker        www.docker.com Overview</vt:lpstr>
      <vt:lpstr>Infrastructure | Docker NAV in Containers</vt:lpstr>
      <vt:lpstr>Infrastructure | Docker NAV Containers</vt:lpstr>
      <vt:lpstr>Docker  Common Commands       Cheat-Sheet</vt:lpstr>
      <vt:lpstr>PowerPoint-Präsentation</vt:lpstr>
      <vt:lpstr>Docker Hands On</vt:lpstr>
      <vt:lpstr>Docker Hands On</vt:lpstr>
      <vt:lpstr>PowerPoint-Präsentation</vt:lpstr>
      <vt:lpstr>NAV Container Helper  Introduction</vt:lpstr>
      <vt:lpstr>NAV Container Helper  Introduction</vt:lpstr>
      <vt:lpstr>NAV Container Helper  Common Commands       Cheat-Sheet</vt:lpstr>
      <vt:lpstr>PowerPoint-Präsentation</vt:lpstr>
      <vt:lpstr>Docker NAV Container Helper</vt:lpstr>
      <vt:lpstr>Docker NAV Container Helper</vt:lpstr>
      <vt:lpstr>Docker NAV Container Helper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Cosmo Consult Presentation</dc:title>
  <dc:creator>Nicole Müller;Ruben.Santos@cosmoconsult.com</dc:creator>
  <cp:lastModifiedBy>Michael Megel</cp:lastModifiedBy>
  <cp:revision>973</cp:revision>
  <cp:lastPrinted>2018-02-19T09:21:18Z</cp:lastPrinted>
  <dcterms:created xsi:type="dcterms:W3CDTF">2017-01-20T08:21:05Z</dcterms:created>
  <dcterms:modified xsi:type="dcterms:W3CDTF">2018-05-31T06:52:39Z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0x0101002B2526F3368D7045BBB4E668F219EC2B010015401231F557BA49A4B8F145E611B5D4</vt:lpwstr>
  </property>
  <property fmtid="{D5CDD505-2E9C-101B-9397-08002B2CF9AE}" pid="3" name="m548059abc9b4b0eb6b9c650a4ca9d1d">
    <vt:lpwstr>COSMO CONSULT|4e414451-d4c6-45bb-a51f-a7d0aacea106</vt:lpwstr>
  </property>
  <property fmtid="{D5CDD505-2E9C-101B-9397-08002B2CF9AE}" pid="4" name="cd3da07168574ac8a850356847fadf1d">
    <vt:lpwstr>internal|cbed1b15-6117-4afa-b138-65c25719e1aa</vt:lpwstr>
  </property>
  <property fmtid="{D5CDD505-2E9C-101B-9397-08002B2CF9AE}" pid="5" name="Solution">
    <vt:lpwstr>11;#n/a|7a630714-329f-4c83-9e8d-cf0cdc2d2f78</vt:lpwstr>
  </property>
  <property fmtid="{D5CDD505-2E9C-101B-9397-08002B2CF9AE}" pid="6" name="Baseversion">
    <vt:lpwstr>10;#n/a|7a630714-329f-4c83-9e8d-cf0cdc2d2f78</vt:lpwstr>
  </property>
  <property fmtid="{D5CDD505-2E9C-101B-9397-08002B2CF9AE}" pid="7" name="Usage">
    <vt:lpwstr>4;#internal|cbed1b15-6117-4afa-b138-65c25719e1aa</vt:lpwstr>
  </property>
  <property fmtid="{D5CDD505-2E9C-101B-9397-08002B2CF9AE}" pid="8" name="OPS_Documenttype">
    <vt:lpwstr>683;#Unternehmenspräsentation|6e5c7c45-44cd-4069-b758-687bd1e7d2b7</vt:lpwstr>
  </property>
  <property fmtid="{D5CDD505-2E9C-101B-9397-08002B2CF9AE}" pid="9" name="OPS Tag">
    <vt:lpwstr>2131;#Company Präsentation|4e9d147f-d25d-452b-8050-bfb37c0caa36;#2132;#Company presentation|68fcd593-eeb5-4690-a982-0f5a084a83d9;#2130;#Unternehmenspräsentation|3d48dd7b-3839-477c-a5aa-2537e318ed99</vt:lpwstr>
  </property>
  <property fmtid="{D5CDD505-2E9C-101B-9397-08002B2CF9AE}" pid="10" name="Origin">
    <vt:lpwstr>3;#COSMO CONSULT|4e414451-d4c6-45bb-a51f-a7d0aacea106</vt:lpwstr>
  </property>
  <property fmtid="{D5CDD505-2E9C-101B-9397-08002B2CF9AE}" pid="11" name="vti_imgdate">
    <vt:lpwstr>2018-02-20T13:00:00Z</vt:lpwstr>
  </property>
  <property fmtid="{D5CDD505-2E9C-101B-9397-08002B2CF9AE}" pid="12" name="_dlc_DocIdItemGuid">
    <vt:lpwstr>9d246631-b795-48cb-93be-3e9a28388564</vt:lpwstr>
  </property>
  <property fmtid="{D5CDD505-2E9C-101B-9397-08002B2CF9AE}" pid="13" name="f78600c51f1f4f67aaed44278174156b">
    <vt:lpwstr/>
  </property>
  <property fmtid="{D5CDD505-2E9C-101B-9397-08002B2CF9AE}" pid="14" name="nbaf9c74a3c545d6a9383e4e2003a3e3">
    <vt:lpwstr/>
  </property>
  <property fmtid="{D5CDD505-2E9C-101B-9397-08002B2CF9AE}" pid="15" name="IT_TAG">
    <vt:lpwstr/>
  </property>
  <property fmtid="{D5CDD505-2E9C-101B-9397-08002B2CF9AE}" pid="16" name="Sales_Documenttype">
    <vt:lpwstr/>
  </property>
  <property fmtid="{D5CDD505-2E9C-101B-9397-08002B2CF9AE}" pid="17" name="ifb3b4060c5c4353be2944410a67c941">
    <vt:lpwstr/>
  </property>
  <property fmtid="{D5CDD505-2E9C-101B-9397-08002B2CF9AE}" pid="18" name="PR Tag">
    <vt:lpwstr/>
  </property>
  <property fmtid="{D5CDD505-2E9C-101B-9397-08002B2CF9AE}" pid="19" name="j695ce0a7fd64c9389d4e9d7df820964">
    <vt:lpwstr/>
  </property>
  <property fmtid="{D5CDD505-2E9C-101B-9397-08002B2CF9AE}" pid="20" name="PreSales Documenttype">
    <vt:lpwstr/>
  </property>
  <property fmtid="{D5CDD505-2E9C-101B-9397-08002B2CF9AE}" pid="21" name="PreSales TAG">
    <vt:lpwstr/>
  </property>
  <property fmtid="{D5CDD505-2E9C-101B-9397-08002B2CF9AE}" pid="22" name="PR Documenttype">
    <vt:lpwstr/>
  </property>
  <property fmtid="{D5CDD505-2E9C-101B-9397-08002B2CF9AE}" pid="23" name="k08ab20f4afe4099a583e7ccc416a1c4">
    <vt:lpwstr/>
  </property>
  <property fmtid="{D5CDD505-2E9C-101B-9397-08002B2CF9AE}" pid="24" name="Training_Documenttype">
    <vt:lpwstr/>
  </property>
  <property fmtid="{D5CDD505-2E9C-101B-9397-08002B2CF9AE}" pid="25" name="pb3d3ce57df24f369671866be7ff9718">
    <vt:lpwstr/>
  </property>
  <property fmtid="{D5CDD505-2E9C-101B-9397-08002B2CF9AE}" pid="26" name="ed2d63125db242e7b4e3e6975163fe39">
    <vt:lpwstr/>
  </property>
  <property fmtid="{D5CDD505-2E9C-101B-9397-08002B2CF9AE}" pid="27" name="pd095994410d47e2b94708fa6ca3a0ab">
    <vt:lpwstr/>
  </property>
  <property fmtid="{D5CDD505-2E9C-101B-9397-08002B2CF9AE}" pid="28" name="m23613c66e844f2f93a2e3097af46024">
    <vt:lpwstr/>
  </property>
  <property fmtid="{D5CDD505-2E9C-101B-9397-08002B2CF9AE}" pid="29" name="b164d92dbdff4dd3906179d08766d323">
    <vt:lpwstr/>
  </property>
  <property fmtid="{D5CDD505-2E9C-101B-9397-08002B2CF9AE}" pid="30" name="CC_Location">
    <vt:lpwstr/>
  </property>
  <property fmtid="{D5CDD505-2E9C-101B-9397-08002B2CF9AE}" pid="31" name="IT_Component">
    <vt:lpwstr/>
  </property>
  <property fmtid="{D5CDD505-2E9C-101B-9397-08002B2CF9AE}" pid="32" name="Sales_Tag">
    <vt:lpwstr/>
  </property>
  <property fmtid="{D5CDD505-2E9C-101B-9397-08002B2CF9AE}" pid="33" name="Product_Documenttype">
    <vt:lpwstr/>
  </property>
  <property fmtid="{D5CDD505-2E9C-101B-9397-08002B2CF9AE}" pid="34" name="d9e2f716d3a341bc850b7415a949427b">
    <vt:lpwstr/>
  </property>
  <property fmtid="{D5CDD505-2E9C-101B-9397-08002B2CF9AE}" pid="35" name="e5ed383594754bfa8a0d2024692e3c1f">
    <vt:lpwstr/>
  </property>
  <property fmtid="{D5CDD505-2E9C-101B-9397-08002B2CF9AE}" pid="36" name="CC_MediaType">
    <vt:lpwstr/>
  </property>
  <property fmtid="{D5CDD505-2E9C-101B-9397-08002B2CF9AE}" pid="37" name="Template_Type">
    <vt:lpwstr/>
  </property>
  <property fmtid="{D5CDD505-2E9C-101B-9397-08002B2CF9AE}" pid="38" name="h08692c978344544ab793c342df7bafa">
    <vt:lpwstr/>
  </property>
</Properties>
</file>